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989" r:id="rId3"/>
    <p:sldId id="1019" r:id="rId4"/>
    <p:sldId id="1072" r:id="rId5"/>
    <p:sldId id="1084" r:id="rId6"/>
    <p:sldId id="1073" r:id="rId7"/>
    <p:sldId id="1071" r:id="rId8"/>
    <p:sldId id="1074" r:id="rId9"/>
    <p:sldId id="1075" r:id="rId10"/>
    <p:sldId id="1077" r:id="rId11"/>
    <p:sldId id="1085" r:id="rId12"/>
    <p:sldId id="1078" r:id="rId13"/>
    <p:sldId id="1017" r:id="rId14"/>
    <p:sldId id="1076" r:id="rId15"/>
    <p:sldId id="1070" r:id="rId16"/>
    <p:sldId id="1079" r:id="rId17"/>
    <p:sldId id="1083" r:id="rId18"/>
  </p:sldIdLst>
  <p:sldSz cx="9144000" cy="5715000" type="screen16x10"/>
  <p:notesSz cx="6858000" cy="9144000"/>
  <p:defaultTextStyle>
    <a:defPPr>
      <a:defRPr lang="en-US"/>
    </a:defPPr>
    <a:lvl1pPr marL="0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38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74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913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550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188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825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463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3100" algn="l" defTabSz="713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orient="horz" pos="1800">
          <p15:clr>
            <a:srgbClr val="A4A3A4"/>
          </p15:clr>
        </p15:guide>
        <p15:guide id="8" pos="2880">
          <p15:clr>
            <a:srgbClr val="A4A3A4"/>
          </p15:clr>
        </p15:guide>
        <p15:guide id="9" pos="7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39" autoAdjust="0"/>
    <p:restoredTop sz="94687" autoAdjust="0"/>
  </p:normalViewPr>
  <p:slideViewPr>
    <p:cSldViewPr snapToGrid="0" showGuides="1">
      <p:cViewPr varScale="1">
        <p:scale>
          <a:sx n="132" d="100"/>
          <a:sy n="132" d="100"/>
        </p:scale>
        <p:origin x="546" y="108"/>
      </p:cViewPr>
      <p:guideLst>
        <p:guide orient="horz" pos="2160"/>
        <p:guide pos="3839"/>
        <p:guide pos="1007"/>
        <p:guide orient="horz" pos="1800"/>
        <p:guide pos="2880"/>
        <p:guide pos="7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392"/>
    </p:cViewPr>
  </p:sorter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74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1pPr>
    <a:lvl2pPr marL="356638" algn="l" defTabSz="713274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2pPr>
    <a:lvl3pPr marL="713274" algn="l" defTabSz="713274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3pPr>
    <a:lvl4pPr marL="1069913" algn="l" defTabSz="713274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4pPr>
    <a:lvl5pPr marL="1426550" algn="l" defTabSz="713274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5pPr>
    <a:lvl6pPr marL="1783188" algn="l" defTabSz="7132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825" algn="l" defTabSz="7132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463" algn="l" defTabSz="7132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3100" algn="l" defTabSz="7132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86800" y="4699000"/>
            <a:ext cx="457200" cy="1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8200" y="4699000"/>
            <a:ext cx="228600" cy="10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1" y="0"/>
            <a:ext cx="457200" cy="571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914400" cy="5715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99000"/>
            <a:ext cx="9144000" cy="1016000"/>
          </a:xfrm>
          <a:prstGeom prst="rect">
            <a:avLst/>
          </a:pr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8682231" y="4699000"/>
            <a:ext cx="0" cy="10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" y="4702610"/>
            <a:ext cx="912352" cy="101239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914401" y="0"/>
            <a:ext cx="0" cy="5715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1" y="4692670"/>
            <a:ext cx="13716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333502"/>
            <a:ext cx="6248400" cy="2233439"/>
          </a:xfrm>
        </p:spPr>
        <p:txBody>
          <a:bodyPr>
            <a:noAutofit/>
          </a:bodyPr>
          <a:lstStyle>
            <a:lvl1pPr>
              <a:defRPr sz="4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Mintacím szerkesztése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3620764"/>
            <a:ext cx="6255224" cy="93007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296961"/>
            <a:ext cx="914400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/>
              <a:t>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5296961"/>
            <a:ext cx="2981325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0526" y="5296961"/>
            <a:ext cx="457200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9" name="Szövegdoboz 18"/>
          <p:cNvSpPr txBox="1"/>
          <p:nvPr userDrawn="1"/>
        </p:nvSpPr>
        <p:spPr>
          <a:xfrm>
            <a:off x="55973" y="4860132"/>
            <a:ext cx="7431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BME</a:t>
            </a:r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" cy="5715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228600" cy="571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264146" cy="571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90" y="317500"/>
            <a:ext cx="2470710" cy="1143000"/>
          </a:xfrm>
        </p:spPr>
        <p:txBody>
          <a:bodyPr anchor="b">
            <a:normAutofit/>
          </a:bodyPr>
          <a:lstStyle>
            <a:lvl1pPr algn="l">
              <a:defRPr sz="2200" b="1" cap="all" baseline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Mintacím szerkesztése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3886200" y="402168"/>
            <a:ext cx="4648200" cy="4741333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356638" indent="0">
              <a:buNone/>
              <a:defRPr sz="2200"/>
            </a:lvl2pPr>
            <a:lvl3pPr marL="713274" indent="0">
              <a:buNone/>
              <a:defRPr sz="1900"/>
            </a:lvl3pPr>
            <a:lvl4pPr marL="1069913" indent="0">
              <a:buNone/>
              <a:defRPr sz="1600"/>
            </a:lvl4pPr>
            <a:lvl5pPr marL="1426550" indent="0">
              <a:buNone/>
              <a:defRPr sz="1600"/>
            </a:lvl5pPr>
            <a:lvl6pPr marL="1783188" indent="0">
              <a:buNone/>
              <a:defRPr sz="1600"/>
            </a:lvl6pPr>
            <a:lvl7pPr marL="2139825" indent="0">
              <a:buNone/>
              <a:defRPr sz="1600"/>
            </a:lvl7pPr>
            <a:lvl8pPr marL="2496463" indent="0">
              <a:buNone/>
              <a:defRPr sz="1600"/>
            </a:lvl8pPr>
            <a:lvl9pPr marL="28531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890" y="1524000"/>
            <a:ext cx="2470710" cy="36195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6638" indent="0">
              <a:buNone/>
              <a:defRPr sz="900"/>
            </a:lvl2pPr>
            <a:lvl3pPr marL="713274" indent="0">
              <a:buNone/>
              <a:defRPr sz="800"/>
            </a:lvl3pPr>
            <a:lvl4pPr marL="1069913" indent="0">
              <a:buNone/>
              <a:defRPr sz="700"/>
            </a:lvl4pPr>
            <a:lvl5pPr marL="1426550" indent="0">
              <a:buNone/>
              <a:defRPr sz="700"/>
            </a:lvl5pPr>
            <a:lvl6pPr marL="1783188" indent="0">
              <a:buNone/>
              <a:defRPr sz="700"/>
            </a:lvl6pPr>
            <a:lvl7pPr marL="2139825" indent="0">
              <a:buNone/>
              <a:defRPr sz="700"/>
            </a:lvl7pPr>
            <a:lvl8pPr marL="2496463" indent="0">
              <a:buNone/>
              <a:defRPr sz="700"/>
            </a:lvl8pPr>
            <a:lvl9pPr marL="2853100" indent="0">
              <a:buNone/>
              <a:defRPr sz="7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296961"/>
            <a:ext cx="914400" cy="30427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/>
              <a:t>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71327" tIns="35664" rIns="71327" bIns="35664" rtlCol="0" anchor="ctr"/>
          <a:lstStyle>
            <a:lvl1pPr>
              <a:defRPr lang="hu-H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71327" tIns="35664" rIns="71327" bIns="35664" rtlCol="0" anchor="ctr"/>
          <a:lstStyle>
            <a:lvl1pPr>
              <a:defRPr lang="hu-H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fld id="{7DC1BBB0-96F0-4077-A278-0F3FB5C104D3}" type="slidenum">
              <a:rPr lang="hu-HU" smtClean="0"/>
              <a:pPr algn="ctr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8912221" y="0"/>
            <a:ext cx="0" cy="5715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Mintacím szerkesztése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/>
              <a:t>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86800" y="4838700"/>
            <a:ext cx="457200" cy="8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200" y="4838700"/>
            <a:ext cx="228600" cy="876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2353" y="4838700"/>
            <a:ext cx="457200" cy="8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838700"/>
            <a:ext cx="9144000" cy="876300"/>
          </a:xfrm>
          <a:prstGeom prst="rect">
            <a:avLst/>
          </a:pr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8682231" y="4699000"/>
            <a:ext cx="0" cy="10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" y="4838700"/>
            <a:ext cx="912352" cy="8763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912352" y="4699000"/>
            <a:ext cx="0" cy="10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686800" y="0"/>
            <a:ext cx="4572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8200" y="0"/>
            <a:ext cx="228600" cy="5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1" y="0"/>
            <a:ext cx="4572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" y="0"/>
            <a:ext cx="914400" cy="5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508000"/>
          </a:xfrm>
          <a:prstGeom prst="rect">
            <a:avLst/>
          </a:pr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0"/>
            <a:ext cx="0" cy="5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" y="0"/>
            <a:ext cx="912352" cy="508000"/>
          </a:xfrm>
          <a:prstGeom prst="rect">
            <a:avLst/>
          </a:prstGeom>
          <a:solidFill>
            <a:schemeClr val="accent2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5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5296961"/>
            <a:ext cx="914400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/>
              <a:t>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5296961"/>
            <a:ext cx="2981325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0526" y="5296961"/>
            <a:ext cx="457200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5" name="Szövegdoboz 24"/>
          <p:cNvSpPr txBox="1"/>
          <p:nvPr userDrawn="1"/>
        </p:nvSpPr>
        <p:spPr>
          <a:xfrm>
            <a:off x="55973" y="4987379"/>
            <a:ext cx="7431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52400" y="1409700"/>
            <a:ext cx="8763000" cy="3276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52400" y="647435"/>
            <a:ext cx="8763000" cy="60986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Mintacím szerkesztése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86800" y="4699000"/>
            <a:ext cx="457200" cy="1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8200" y="4699000"/>
            <a:ext cx="228600" cy="10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1" y="0"/>
            <a:ext cx="4572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914400" cy="571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99000"/>
            <a:ext cx="9144000" cy="10160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8682231" y="4699000"/>
            <a:ext cx="0" cy="10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" y="4702610"/>
            <a:ext cx="912352" cy="101239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914401" y="0"/>
            <a:ext cx="0" cy="5715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1" y="4692670"/>
            <a:ext cx="13716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296961"/>
            <a:ext cx="914400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/>
              <a:t>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5296961"/>
            <a:ext cx="2981325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0526" y="5296961"/>
            <a:ext cx="457200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9" name="Szövegdoboz 18"/>
          <p:cNvSpPr txBox="1"/>
          <p:nvPr userDrawn="1"/>
        </p:nvSpPr>
        <p:spPr>
          <a:xfrm>
            <a:off x="55973" y="4860132"/>
            <a:ext cx="7431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447800" y="876564"/>
            <a:ext cx="7543800" cy="373353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47800" y="114300"/>
            <a:ext cx="7543800" cy="60986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Mintacím szerkesztése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19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5388" y="1333500"/>
            <a:ext cx="3611880" cy="3810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2520" y="1333500"/>
            <a:ext cx="3611880" cy="3810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2015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90" y="1249680"/>
            <a:ext cx="3615107" cy="7823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900" b="0" cap="all" baseline="0"/>
            </a:lvl1pPr>
            <a:lvl2pPr marL="356638" indent="0">
              <a:buNone/>
              <a:defRPr sz="1600" b="1"/>
            </a:lvl2pPr>
            <a:lvl3pPr marL="713274" indent="0">
              <a:buNone/>
              <a:defRPr sz="1400" b="1"/>
            </a:lvl3pPr>
            <a:lvl4pPr marL="1069913" indent="0">
              <a:buNone/>
              <a:defRPr sz="1200" b="1"/>
            </a:lvl4pPr>
            <a:lvl5pPr marL="1426550" indent="0">
              <a:buNone/>
              <a:defRPr sz="1200" b="1"/>
            </a:lvl5pPr>
            <a:lvl6pPr marL="1783188" indent="0">
              <a:buNone/>
              <a:defRPr sz="1200" b="1"/>
            </a:lvl6pPr>
            <a:lvl7pPr marL="2139825" indent="0">
              <a:buNone/>
              <a:defRPr sz="1200" b="1"/>
            </a:lvl7pPr>
            <a:lvl8pPr marL="2496463" indent="0">
              <a:buNone/>
              <a:defRPr sz="1200" b="1"/>
            </a:lvl8pPr>
            <a:lvl9pPr marL="28531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5388" y="2095590"/>
            <a:ext cx="3611880" cy="3047911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9294" y="1249680"/>
            <a:ext cx="3615107" cy="7823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900" b="0" cap="all" baseline="0"/>
            </a:lvl1pPr>
            <a:lvl2pPr marL="356638" indent="0">
              <a:buNone/>
              <a:defRPr sz="1600" b="1"/>
            </a:lvl2pPr>
            <a:lvl3pPr marL="713274" indent="0">
              <a:buNone/>
              <a:defRPr sz="1400" b="1"/>
            </a:lvl3pPr>
            <a:lvl4pPr marL="1069913" indent="0">
              <a:buNone/>
              <a:defRPr sz="1200" b="1"/>
            </a:lvl4pPr>
            <a:lvl5pPr marL="1426550" indent="0">
              <a:buNone/>
              <a:defRPr sz="1200" b="1"/>
            </a:lvl5pPr>
            <a:lvl6pPr marL="1783188" indent="0">
              <a:buNone/>
              <a:defRPr sz="1200" b="1"/>
            </a:lvl6pPr>
            <a:lvl7pPr marL="2139825" indent="0">
              <a:buNone/>
              <a:defRPr sz="1200" b="1"/>
            </a:lvl7pPr>
            <a:lvl8pPr marL="2496463" indent="0">
              <a:buNone/>
              <a:defRPr sz="1200" b="1"/>
            </a:lvl8pPr>
            <a:lvl9pPr marL="28531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9294" y="2095501"/>
            <a:ext cx="3615107" cy="304630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2015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2015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802" y="0"/>
            <a:ext cx="2286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5715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462978" y="0"/>
            <a:ext cx="0" cy="5715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29601" y="0"/>
            <a:ext cx="692146" cy="5715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21746" y="0"/>
            <a:ext cx="228600" cy="5715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5296961"/>
            <a:ext cx="914400" cy="30427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/>
              <a:t>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5296961"/>
            <a:ext cx="2981325" cy="30427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5726" y="5296961"/>
            <a:ext cx="457200" cy="304271"/>
          </a:xfrm>
        </p:spPr>
        <p:txBody>
          <a:bodyPr vert="horz" lIns="71327" tIns="35664" rIns="71327" bIns="35664" rtlCol="0" anchor="ctr"/>
          <a:lstStyle>
            <a:lvl1pPr>
              <a:defRPr lang="hu-HU" smtClean="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fld id="{7DC1BBB0-96F0-4077-A278-0F3FB5C104D3}" type="slidenum">
              <a:rPr lang="hu-HU" smtClean="0"/>
              <a:pPr algn="ctr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6467" y="0"/>
            <a:ext cx="3111598" cy="571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5715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466465" y="0"/>
            <a:ext cx="0" cy="5715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15400" y="0"/>
            <a:ext cx="228600" cy="571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05890" y="317500"/>
            <a:ext cx="2470710" cy="1143000"/>
          </a:xfrm>
        </p:spPr>
        <p:txBody>
          <a:bodyPr anchor="b">
            <a:normAutofit/>
          </a:bodyPr>
          <a:lstStyle>
            <a:lvl1pPr algn="l">
              <a:defRPr sz="2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Mintacím szerkesztése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02168"/>
            <a:ext cx="4648200" cy="4741333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19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05890" y="1524000"/>
            <a:ext cx="2470710" cy="36195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56638" indent="0">
              <a:buNone/>
              <a:defRPr sz="900"/>
            </a:lvl2pPr>
            <a:lvl3pPr marL="713274" indent="0">
              <a:buNone/>
              <a:defRPr sz="800"/>
            </a:lvl3pPr>
            <a:lvl4pPr marL="1069913" indent="0">
              <a:buNone/>
              <a:defRPr sz="700"/>
            </a:lvl4pPr>
            <a:lvl5pPr marL="1426550" indent="0">
              <a:buNone/>
              <a:defRPr sz="700"/>
            </a:lvl5pPr>
            <a:lvl6pPr marL="1783188" indent="0">
              <a:buNone/>
              <a:defRPr sz="700"/>
            </a:lvl6pPr>
            <a:lvl7pPr marL="2139825" indent="0">
              <a:buNone/>
              <a:defRPr sz="700"/>
            </a:lvl7pPr>
            <a:lvl8pPr marL="2496463" indent="0">
              <a:buNone/>
              <a:defRPr sz="700"/>
            </a:lvl8pPr>
            <a:lvl9pPr marL="2853100" indent="0">
              <a:buNone/>
              <a:defRPr sz="7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296961"/>
            <a:ext cx="914400" cy="304271"/>
          </a:xfrm>
        </p:spPr>
        <p:txBody>
          <a:bodyPr vert="horz" lIns="71327" tIns="35664" rIns="71327" bIns="35664" rtlCol="0" anchor="ctr"/>
          <a:lstStyle>
            <a:lvl1pPr>
              <a:defRPr lang="hu-H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hu-HU" dirty="0"/>
              <a:t>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15400" y="0"/>
            <a:ext cx="228600" cy="5715000"/>
          </a:xfrm>
          <a:prstGeom prst="rect">
            <a:avLst/>
          </a:prstGeom>
          <a:solidFill>
            <a:schemeClr val="accent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lvl="0"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978" y="0"/>
            <a:ext cx="457200" cy="571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5715000"/>
          </a:xfrm>
          <a:prstGeom prst="rect">
            <a:avLst/>
          </a:prstGeom>
          <a:solidFill>
            <a:schemeClr val="accent2">
              <a:lumMod val="50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6" tIns="47542" rIns="95086" bIns="47542" rtlCol="0" anchor="ctr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978" y="613516"/>
            <a:ext cx="457200" cy="5080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7" tIns="35664" rIns="71327" bIns="35664" rtlCol="0" anchor="ctr"/>
          <a:lstStyle/>
          <a:p>
            <a:pPr algn="ctr"/>
            <a:endParaRPr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462978" y="613516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462978" y="1121516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462978" y="0"/>
            <a:ext cx="0" cy="5715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389" y="148167"/>
            <a:ext cx="7339012" cy="1033198"/>
          </a:xfrm>
          <a:prstGeom prst="rect">
            <a:avLst/>
          </a:prstGeom>
        </p:spPr>
        <p:txBody>
          <a:bodyPr vert="horz" lIns="71327" tIns="35664" rIns="71327" bIns="35664" rtlCol="0" anchor="b">
            <a:normAutofit/>
          </a:bodyPr>
          <a:lstStyle/>
          <a:p>
            <a:r>
              <a:rPr lang="hu-HU"/>
              <a:t>Mintacím szerkesztése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333500"/>
            <a:ext cx="7339012" cy="3810000"/>
          </a:xfrm>
          <a:prstGeom prst="rect">
            <a:avLst/>
          </a:prstGeom>
        </p:spPr>
        <p:txBody>
          <a:bodyPr vert="horz" lIns="71327" tIns="35664" rIns="71327" bIns="35664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5296961"/>
            <a:ext cx="1109330" cy="304271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l">
              <a:defRPr sz="900" cap="all"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2015. Június 4.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19675" y="5296961"/>
            <a:ext cx="2981325" cy="304271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ctr">
              <a:defRPr sz="900" cap="all"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/>
              <a:t>BME - </a:t>
            </a:r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1" y="5296961"/>
            <a:ext cx="457200" cy="304271"/>
          </a:xfrm>
          <a:prstGeom prst="rect">
            <a:avLst/>
          </a:prstGeom>
        </p:spPr>
        <p:txBody>
          <a:bodyPr vert="horz" lIns="71327" tIns="35664" rIns="71327" bIns="35664" rtlCol="0" anchor="ctr"/>
          <a:lstStyle>
            <a:lvl1pPr algn="r">
              <a:defRPr sz="900" cap="all"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C1BBB0-96F0-4077-A278-0F3FB5C104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56129" y="698501"/>
            <a:ext cx="4573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BME</a:t>
            </a:r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71327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2584" indent="-192584" algn="l" defTabSz="713274" rtl="0" eaLnBrk="1" latinLnBrk="0" hangingPunct="1">
        <a:lnSpc>
          <a:spcPct val="90000"/>
        </a:lnSpc>
        <a:spcBef>
          <a:spcPts val="1092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77895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63205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48514" indent="-192584" algn="l" defTabSz="713274" rtl="0" eaLnBrk="1" latinLnBrk="0" hangingPunct="1">
        <a:lnSpc>
          <a:spcPct val="90000"/>
        </a:lnSpc>
        <a:spcBef>
          <a:spcPts val="468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3824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›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19134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4445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89755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75064" indent="-192584" algn="l" defTabSz="713274" rtl="0" eaLnBrk="1" latinLnBrk="0" hangingPunct="1">
        <a:lnSpc>
          <a:spcPct val="90000"/>
        </a:lnSpc>
        <a:spcBef>
          <a:spcPts val="468"/>
        </a:spcBef>
        <a:buFont typeface="Euphemia" pitchFamily="34" charset="0"/>
        <a:buChar char="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38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74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13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550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188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825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463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100" algn="l" defTabSz="7132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neveles.bme.hu/oktatas/nyomtatvanyo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stneveles.bme.h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695" y="3081451"/>
            <a:ext cx="7549116" cy="2710871"/>
          </a:xfrm>
        </p:spPr>
        <p:txBody>
          <a:bodyPr/>
          <a:lstStyle/>
          <a:p>
            <a:pPr algn="ctr"/>
            <a:br>
              <a:rPr lang="hu-HU" sz="2800" dirty="0"/>
            </a:br>
            <a:br>
              <a:rPr lang="hu-HU" sz="2800" dirty="0"/>
            </a:br>
            <a:br>
              <a:rPr lang="hu-HU" sz="2800" dirty="0"/>
            </a:br>
            <a:r>
              <a:rPr lang="hu-HU" sz="2800" dirty="0"/>
              <a:t>BME </a:t>
            </a:r>
            <a:r>
              <a:rPr lang="hu-HU" sz="2800" dirty="0" err="1"/>
              <a:t>Physical</a:t>
            </a:r>
            <a:r>
              <a:rPr lang="hu-HU" sz="2800" dirty="0"/>
              <a:t> Education </a:t>
            </a:r>
            <a:r>
              <a:rPr lang="hu-HU" sz="2800" dirty="0" err="1"/>
              <a:t>classes</a:t>
            </a:r>
            <a:br>
              <a:rPr lang="hu-HU" sz="2800" dirty="0"/>
            </a:br>
            <a:br>
              <a:rPr lang="hu-HU" sz="3200" dirty="0"/>
            </a:br>
            <a:br>
              <a:rPr lang="hu-HU" sz="3200" dirty="0"/>
            </a:br>
            <a:br>
              <a:rPr lang="hu-HU" sz="3200" dirty="0"/>
            </a:br>
            <a:endParaRPr lang="en-US" sz="28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695" y="0"/>
            <a:ext cx="7256924" cy="32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5389" y="97723"/>
            <a:ext cx="7339012" cy="5045778"/>
          </a:xfrm>
        </p:spPr>
        <p:txBody>
          <a:bodyPr/>
          <a:lstStyle/>
          <a:p>
            <a:endParaRPr lang="hu-HU" sz="1200" dirty="0"/>
          </a:p>
          <a:p>
            <a:endParaRPr lang="hu-HU" sz="1200" dirty="0"/>
          </a:p>
          <a:p>
            <a:r>
              <a:rPr lang="hu-HU" sz="1200" dirty="0"/>
              <a:t>Aerobic (aerobik) – BME Sportközpont (1111 Budapest, Bertalan Lajos u. 4-6.)</a:t>
            </a:r>
          </a:p>
          <a:p>
            <a:r>
              <a:rPr lang="hu-HU" sz="1200" dirty="0" err="1"/>
              <a:t>Table</a:t>
            </a:r>
            <a:r>
              <a:rPr lang="hu-HU" sz="1200" dirty="0"/>
              <a:t> </a:t>
            </a:r>
            <a:r>
              <a:rPr lang="hu-HU" sz="1200" dirty="0" err="1"/>
              <a:t>tennis</a:t>
            </a:r>
            <a:r>
              <a:rPr lang="hu-HU" sz="1200" dirty="0"/>
              <a:t> (asztalitenisz) – BME Sportközpont (1111 Budapest, Bertalan Lajos u. 4-6.)</a:t>
            </a:r>
          </a:p>
          <a:p>
            <a:r>
              <a:rPr lang="hu-HU" sz="1200" dirty="0" err="1"/>
              <a:t>Box</a:t>
            </a:r>
            <a:r>
              <a:rPr lang="hu-HU" sz="1200" dirty="0"/>
              <a:t> (</a:t>
            </a:r>
            <a:r>
              <a:rPr lang="hu-HU" sz="1200" dirty="0" err="1"/>
              <a:t>box</a:t>
            </a:r>
            <a:r>
              <a:rPr lang="hu-HU" sz="1200" dirty="0"/>
              <a:t>) – BME Sportközpont (1111 Budapest, Bertalan Lajos u. 4-6.)</a:t>
            </a:r>
          </a:p>
          <a:p>
            <a:r>
              <a:rPr lang="hu-HU" sz="1200" dirty="0" err="1"/>
              <a:t>Cross</a:t>
            </a:r>
            <a:r>
              <a:rPr lang="hu-HU" sz="1200" dirty="0"/>
              <a:t> </a:t>
            </a:r>
            <a:r>
              <a:rPr lang="hu-HU" sz="1200" dirty="0" err="1"/>
              <a:t>Training</a:t>
            </a:r>
            <a:r>
              <a:rPr lang="hu-HU" sz="1200" dirty="0"/>
              <a:t> (</a:t>
            </a:r>
            <a:r>
              <a:rPr lang="hu-HU" sz="1200" dirty="0" err="1"/>
              <a:t>cross</a:t>
            </a:r>
            <a:r>
              <a:rPr lang="hu-HU" sz="1200" dirty="0"/>
              <a:t> </a:t>
            </a:r>
            <a:r>
              <a:rPr lang="hu-HU" sz="1200" dirty="0" err="1"/>
              <a:t>training</a:t>
            </a:r>
            <a:r>
              <a:rPr lang="hu-HU" sz="1200" dirty="0"/>
              <a:t>) - BME Sportközpont (1111 Budapest, Bertalan Lajos u. 4-6.)</a:t>
            </a:r>
          </a:p>
          <a:p>
            <a:r>
              <a:rPr lang="hu-HU" sz="1200" dirty="0" err="1"/>
              <a:t>Weight</a:t>
            </a:r>
            <a:r>
              <a:rPr lang="hu-HU" sz="1200" dirty="0"/>
              <a:t> </a:t>
            </a:r>
            <a:r>
              <a:rPr lang="hu-HU" sz="1200" dirty="0" err="1"/>
              <a:t>training</a:t>
            </a:r>
            <a:r>
              <a:rPr lang="hu-HU" sz="1200" dirty="0"/>
              <a:t> – (</a:t>
            </a:r>
            <a:r>
              <a:rPr lang="hu-HU" sz="1200" dirty="0" err="1"/>
              <a:t>erofejlesztes</a:t>
            </a:r>
            <a:r>
              <a:rPr lang="hu-HU" sz="1200" dirty="0"/>
              <a:t>) – BME Sportközpont (1111 Budapest, Bertalan Lajos u. 4-6.)</a:t>
            </a:r>
          </a:p>
          <a:p>
            <a:r>
              <a:rPr lang="hu-HU" sz="1200" dirty="0"/>
              <a:t>Squash (squash) – BME Sportközpont (1111 Budapest, Bertalan Lajos u. 4-6.)</a:t>
            </a:r>
          </a:p>
          <a:p>
            <a:r>
              <a:rPr lang="hu-HU" sz="1200" dirty="0" err="1"/>
              <a:t>Bouldering</a:t>
            </a:r>
            <a:r>
              <a:rPr lang="hu-HU" sz="1200" dirty="0"/>
              <a:t> (</a:t>
            </a:r>
            <a:r>
              <a:rPr lang="hu-HU" sz="1200" dirty="0" err="1"/>
              <a:t>falmaszas</a:t>
            </a:r>
            <a:r>
              <a:rPr lang="hu-HU" sz="1200" dirty="0"/>
              <a:t>) – BME Sportközpont (1111 Budapest, Bertalan Lajos u. 4-6.)</a:t>
            </a:r>
          </a:p>
          <a:p>
            <a:r>
              <a:rPr lang="hu-HU" sz="1200" dirty="0" err="1"/>
              <a:t>Functional</a:t>
            </a:r>
            <a:r>
              <a:rPr lang="hu-HU" sz="1200" dirty="0"/>
              <a:t> team </a:t>
            </a:r>
            <a:r>
              <a:rPr lang="hu-HU" sz="1200" dirty="0" err="1"/>
              <a:t>traning</a:t>
            </a:r>
            <a:r>
              <a:rPr lang="hu-HU" sz="1200" dirty="0"/>
              <a:t>, </a:t>
            </a:r>
            <a:r>
              <a:rPr lang="hu-HU" sz="1200" dirty="0" err="1"/>
              <a:t>within</a:t>
            </a:r>
            <a:r>
              <a:rPr lang="hu-HU" sz="1200" dirty="0"/>
              <a:t> </a:t>
            </a:r>
            <a:r>
              <a:rPr lang="hu-HU" sz="1200" dirty="0" err="1"/>
              <a:t>music</a:t>
            </a:r>
            <a:r>
              <a:rPr lang="hu-HU" sz="1200" dirty="0"/>
              <a:t> </a:t>
            </a:r>
            <a:r>
              <a:rPr lang="hu-HU" sz="1200" dirty="0" err="1"/>
              <a:t>gymnastics</a:t>
            </a:r>
            <a:r>
              <a:rPr lang="hu-HU" sz="1200" dirty="0"/>
              <a:t> (zenés gimnasztika) – BME Sportközpont (1111 Budapest, Bertalan Lajos u. 4-6.)</a:t>
            </a:r>
          </a:p>
          <a:p>
            <a:r>
              <a:rPr lang="hu-HU" sz="1200" dirty="0" err="1"/>
              <a:t>Spine</a:t>
            </a:r>
            <a:r>
              <a:rPr lang="hu-HU" sz="1200" dirty="0"/>
              <a:t> </a:t>
            </a:r>
            <a:r>
              <a:rPr lang="hu-HU" sz="1200" dirty="0" err="1"/>
              <a:t>training</a:t>
            </a:r>
            <a:r>
              <a:rPr lang="hu-HU" sz="1200" dirty="0"/>
              <a:t> (</a:t>
            </a:r>
            <a:r>
              <a:rPr lang="hu-HU" sz="1200" dirty="0" err="1"/>
              <a:t>gerinctrening</a:t>
            </a:r>
            <a:r>
              <a:rPr lang="hu-HU" sz="1200" dirty="0"/>
              <a:t>) – BME Sportközpont (1111 Budapest, Bertalan Lajos u. 4-6.)</a:t>
            </a:r>
          </a:p>
          <a:p>
            <a:r>
              <a:rPr lang="hu-HU" sz="1200" dirty="0" err="1"/>
              <a:t>Expert</a:t>
            </a:r>
            <a:r>
              <a:rPr lang="hu-HU" sz="1200" dirty="0"/>
              <a:t> </a:t>
            </a:r>
            <a:r>
              <a:rPr lang="hu-HU" sz="1200" dirty="0" err="1"/>
              <a:t>swimming</a:t>
            </a:r>
            <a:r>
              <a:rPr lang="hu-HU" sz="1200" dirty="0"/>
              <a:t> (</a:t>
            </a:r>
            <a:r>
              <a:rPr lang="hu-HU" sz="1200" dirty="0" err="1"/>
              <a:t>uszas</a:t>
            </a:r>
            <a:r>
              <a:rPr lang="hu-HU" sz="1200" dirty="0"/>
              <a:t>) – Tüskecsarnok Uszoda (XI. Magyar tudósok körútja 7.) </a:t>
            </a:r>
          </a:p>
          <a:p>
            <a:r>
              <a:rPr lang="hu-HU" sz="1200" dirty="0" err="1"/>
              <a:t>Beginner</a:t>
            </a:r>
            <a:r>
              <a:rPr lang="hu-HU" sz="1200" dirty="0"/>
              <a:t> </a:t>
            </a:r>
            <a:r>
              <a:rPr lang="hu-HU" sz="1200" dirty="0" err="1"/>
              <a:t>swimming</a:t>
            </a:r>
            <a:r>
              <a:rPr lang="hu-HU" sz="1200" dirty="0"/>
              <a:t> (</a:t>
            </a:r>
            <a:r>
              <a:rPr lang="hu-HU" sz="1200" dirty="0" err="1"/>
              <a:t>uszas-kezdo</a:t>
            </a:r>
            <a:r>
              <a:rPr lang="hu-HU" sz="1200" dirty="0"/>
              <a:t>) – Tüskecsarnok Uszoda (XI. Magyar tudósok körútja 7.)</a:t>
            </a:r>
          </a:p>
          <a:p>
            <a:r>
              <a:rPr lang="hu-HU" sz="1200" dirty="0" err="1"/>
              <a:t>Yoga</a:t>
            </a:r>
            <a:r>
              <a:rPr lang="hu-HU" sz="1200" dirty="0"/>
              <a:t> (joga) – BME Sportközpont (1111 Budapest, Bertalan Lajos u. 4-6.)</a:t>
            </a:r>
          </a:p>
          <a:p>
            <a:r>
              <a:rPr lang="hu-HU" sz="1200" dirty="0" err="1"/>
              <a:t>Skating</a:t>
            </a:r>
            <a:r>
              <a:rPr lang="hu-HU" sz="1200" dirty="0"/>
              <a:t> – BME Sporttelep (1111 Budapest, </a:t>
            </a:r>
            <a:r>
              <a:rPr lang="hu-HU" sz="1200" dirty="0" err="1"/>
              <a:t>Bogdánfy</a:t>
            </a:r>
            <a:r>
              <a:rPr lang="hu-HU" sz="1200" dirty="0"/>
              <a:t> u. 12.)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73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5389" y="411829"/>
            <a:ext cx="7339012" cy="4731671"/>
          </a:xfrm>
        </p:spPr>
        <p:txBody>
          <a:bodyPr/>
          <a:lstStyle/>
          <a:p>
            <a:endParaRPr lang="hu-HU" sz="1200" dirty="0"/>
          </a:p>
          <a:p>
            <a:endParaRPr lang="hu-HU" sz="1200" dirty="0"/>
          </a:p>
          <a:p>
            <a:r>
              <a:rPr lang="hu-HU" sz="1200" dirty="0" err="1"/>
              <a:t>Handball</a:t>
            </a:r>
            <a:r>
              <a:rPr lang="hu-HU" sz="1200" dirty="0"/>
              <a:t> – Tüskecsarnok (XI. Magyar tudósok körútja 7.)</a:t>
            </a:r>
          </a:p>
          <a:p>
            <a:r>
              <a:rPr lang="hu-HU" sz="1200" dirty="0" err="1"/>
              <a:t>Krav</a:t>
            </a:r>
            <a:r>
              <a:rPr lang="hu-HU" sz="1200" dirty="0"/>
              <a:t> maga (</a:t>
            </a:r>
            <a:r>
              <a:rPr lang="hu-HU" sz="1200" dirty="0" err="1"/>
              <a:t>krav</a:t>
            </a:r>
            <a:r>
              <a:rPr lang="hu-HU" sz="1200" dirty="0"/>
              <a:t> maga) – BME Sportközpont (1111 Budapest, Bertalan Lajos u. 4-6.)</a:t>
            </a:r>
          </a:p>
          <a:p>
            <a:r>
              <a:rPr lang="hu-HU" sz="1200" dirty="0" err="1"/>
              <a:t>Folk</a:t>
            </a:r>
            <a:r>
              <a:rPr lang="hu-HU" sz="1200" dirty="0"/>
              <a:t> </a:t>
            </a:r>
            <a:r>
              <a:rPr lang="hu-HU" sz="1200" dirty="0" err="1"/>
              <a:t>dance</a:t>
            </a:r>
            <a:r>
              <a:rPr lang="hu-HU" sz="1200" dirty="0"/>
              <a:t> (</a:t>
            </a:r>
            <a:r>
              <a:rPr lang="hu-HU" sz="1200" dirty="0" err="1"/>
              <a:t>neptanc</a:t>
            </a:r>
            <a:r>
              <a:rPr lang="hu-HU" sz="1200" dirty="0"/>
              <a:t>) – BME Sportközpont (1111 Budapest, Bertalan Lajos u. 4-6.)</a:t>
            </a:r>
          </a:p>
          <a:p>
            <a:r>
              <a:rPr lang="hu-HU" sz="1200" dirty="0" err="1"/>
              <a:t>Ricochet</a:t>
            </a:r>
            <a:r>
              <a:rPr lang="hu-HU" sz="1200" dirty="0"/>
              <a:t> (</a:t>
            </a:r>
            <a:r>
              <a:rPr lang="hu-HU" sz="1200" dirty="0" err="1"/>
              <a:t>ricochet</a:t>
            </a:r>
            <a:r>
              <a:rPr lang="hu-HU" sz="1200" dirty="0"/>
              <a:t>) – BME Sportközpont (1111 Budapest, Bertalan Lajos u. 4-6.)</a:t>
            </a:r>
          </a:p>
          <a:p>
            <a:r>
              <a:rPr lang="hu-HU" sz="1200" dirty="0" err="1"/>
              <a:t>Salsa</a:t>
            </a:r>
            <a:r>
              <a:rPr lang="hu-HU" sz="1200" dirty="0"/>
              <a:t> (</a:t>
            </a:r>
            <a:r>
              <a:rPr lang="hu-HU" sz="1200" dirty="0" err="1"/>
              <a:t>salsa</a:t>
            </a:r>
            <a:r>
              <a:rPr lang="hu-HU" sz="1200" dirty="0"/>
              <a:t> </a:t>
            </a:r>
            <a:r>
              <a:rPr lang="hu-HU" sz="1200" dirty="0" err="1"/>
              <a:t>cubana</a:t>
            </a:r>
            <a:r>
              <a:rPr lang="hu-HU" sz="1200" dirty="0"/>
              <a:t>) – BME Sportközpont (1111 Budapest, Bertalan Lajos u. 4-6.)</a:t>
            </a:r>
          </a:p>
          <a:p>
            <a:r>
              <a:rPr lang="hu-HU" sz="1200" dirty="0" err="1"/>
              <a:t>Spinning</a:t>
            </a:r>
            <a:r>
              <a:rPr lang="hu-HU" sz="1200" dirty="0"/>
              <a:t> (</a:t>
            </a:r>
            <a:r>
              <a:rPr lang="hu-HU" sz="1200" dirty="0" err="1"/>
              <a:t>spinning</a:t>
            </a:r>
            <a:r>
              <a:rPr lang="hu-HU" sz="1200" dirty="0"/>
              <a:t>) ­– BME Sportközpont (1111 Budapest, Bertalan Lajos u. 4-6.)</a:t>
            </a:r>
          </a:p>
          <a:p>
            <a:r>
              <a:rPr lang="hu-HU" sz="1200" dirty="0"/>
              <a:t>Partner </a:t>
            </a:r>
            <a:r>
              <a:rPr lang="hu-HU" sz="1200" dirty="0" err="1"/>
              <a:t>dance</a:t>
            </a:r>
            <a:r>
              <a:rPr lang="hu-HU" sz="1200" dirty="0"/>
              <a:t> (</a:t>
            </a:r>
            <a:r>
              <a:rPr lang="hu-HU" sz="1200" dirty="0" err="1"/>
              <a:t>tarsastanc</a:t>
            </a:r>
            <a:r>
              <a:rPr lang="hu-HU" sz="1200" dirty="0"/>
              <a:t>) – BME Sportközpont (1111 Budapest, Bertalan Lajos u. 4-6.)</a:t>
            </a:r>
          </a:p>
          <a:p>
            <a:r>
              <a:rPr lang="hu-HU" sz="1200" dirty="0" err="1"/>
              <a:t>Tenis</a:t>
            </a:r>
            <a:r>
              <a:rPr lang="hu-HU" sz="1200" dirty="0"/>
              <a:t> (tenisz) – BME Sporttelep (1111 Budapest, </a:t>
            </a:r>
            <a:r>
              <a:rPr lang="hu-HU" sz="1200" dirty="0" err="1"/>
              <a:t>Bogdánfy</a:t>
            </a:r>
            <a:r>
              <a:rPr lang="hu-HU" sz="1200" dirty="0"/>
              <a:t> u. 12.)</a:t>
            </a:r>
          </a:p>
          <a:p>
            <a:r>
              <a:rPr lang="hu-HU" sz="1200" dirty="0" err="1"/>
              <a:t>Teqball</a:t>
            </a:r>
            <a:r>
              <a:rPr lang="hu-HU" sz="1200" dirty="0"/>
              <a:t> (</a:t>
            </a:r>
            <a:r>
              <a:rPr lang="hu-HU" sz="1200" dirty="0" err="1"/>
              <a:t>teqball</a:t>
            </a:r>
            <a:r>
              <a:rPr lang="hu-HU" sz="1200" dirty="0"/>
              <a:t>) – BME Sportközpont (1111 Budapest, Bertalan Lajos u. 4-6.)</a:t>
            </a:r>
          </a:p>
          <a:p>
            <a:r>
              <a:rPr lang="hu-HU" sz="1200" dirty="0" err="1"/>
              <a:t>Featherball</a:t>
            </a:r>
            <a:r>
              <a:rPr lang="hu-HU" sz="1200" dirty="0"/>
              <a:t> (tollaslabda) – BME Sportközpont (1111 Budapest, Bertalan Lajos u. 4-6.)</a:t>
            </a:r>
          </a:p>
          <a:p>
            <a:r>
              <a:rPr lang="hu-HU" sz="1200" dirty="0"/>
              <a:t>TRX (</a:t>
            </a:r>
            <a:r>
              <a:rPr lang="hu-HU" sz="1200" dirty="0" err="1"/>
              <a:t>trx</a:t>
            </a:r>
            <a:r>
              <a:rPr lang="hu-HU" sz="1200" dirty="0"/>
              <a:t>) – BME Sportközpont (1111 Budapest, Bertalan Lajos u. 4-6.)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7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319858" cy="2894643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643"/>
            <a:ext cx="4377680" cy="282035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10" y="3227549"/>
            <a:ext cx="3823828" cy="248745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43" y="0"/>
            <a:ext cx="4213304" cy="263331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69" y="1203034"/>
            <a:ext cx="3800997" cy="240775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9" y="2460046"/>
            <a:ext cx="2890181" cy="184485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0"/>
          <a:stretch/>
        </p:blipFill>
        <p:spPr>
          <a:xfrm>
            <a:off x="5390706" y="4162980"/>
            <a:ext cx="3753293" cy="155201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2" y="1938634"/>
            <a:ext cx="1796319" cy="270123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11" y="2934585"/>
            <a:ext cx="1862940" cy="232867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2889" y="-2922"/>
            <a:ext cx="2917639" cy="19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5389" y="767816"/>
            <a:ext cx="7339012" cy="4208160"/>
          </a:xfrm>
        </p:spPr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– </a:t>
            </a:r>
            <a:r>
              <a:rPr lang="hu-HU" b="1" dirty="0"/>
              <a:t>1/C</a:t>
            </a:r>
          </a:p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– </a:t>
            </a:r>
            <a:r>
              <a:rPr lang="hu-HU" b="1" dirty="0"/>
              <a:t>2/C</a:t>
            </a:r>
          </a:p>
          <a:p>
            <a:r>
              <a:rPr lang="hu-HU" sz="2400" b="1" dirty="0" err="1"/>
              <a:t>Exculpations</a:t>
            </a:r>
            <a:r>
              <a:rPr lang="hu-HU" sz="2400" b="1" dirty="0"/>
              <a:t> – </a:t>
            </a:r>
            <a:r>
              <a:rPr lang="hu-HU" sz="2400" dirty="0" err="1"/>
              <a:t>documents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be </a:t>
            </a:r>
            <a:r>
              <a:rPr lang="hu-HU" sz="2400" dirty="0" err="1"/>
              <a:t>found</a:t>
            </a:r>
            <a:r>
              <a:rPr lang="hu-HU" sz="2400" dirty="0"/>
              <a:t> </a:t>
            </a:r>
            <a:r>
              <a:rPr lang="hu-HU" sz="2400" dirty="0" err="1"/>
              <a:t>at</a:t>
            </a:r>
            <a:endParaRPr lang="hu-HU" sz="2400" dirty="0"/>
          </a:p>
          <a:p>
            <a:r>
              <a:rPr lang="hu-HU" sz="1600" b="1" dirty="0">
                <a:hlinkClick r:id="rId2"/>
              </a:rPr>
              <a:t>https://testneveles.bme.hu/oktatas/nyomtatvanyok</a:t>
            </a:r>
            <a:r>
              <a:rPr lang="hu-HU" sz="1600" b="1" dirty="0"/>
              <a:t> </a:t>
            </a:r>
          </a:p>
          <a:p>
            <a:endParaRPr lang="hu-HU" sz="2400" b="1" dirty="0"/>
          </a:p>
          <a:p>
            <a:r>
              <a:rPr lang="hu-HU" sz="2000" dirty="0" err="1"/>
              <a:t>Full</a:t>
            </a:r>
            <a:r>
              <a:rPr lang="hu-HU" sz="2000" dirty="0"/>
              <a:t> </a:t>
            </a:r>
            <a:r>
              <a:rPr lang="hu-HU" sz="2000" dirty="0" err="1"/>
              <a:t>exc</a:t>
            </a:r>
            <a:r>
              <a:rPr lang="hu-HU" sz="2000" dirty="0"/>
              <a:t>., for </a:t>
            </a:r>
            <a:r>
              <a:rPr lang="hu-HU" sz="2000" dirty="0" err="1"/>
              <a:t>Hungarian</a:t>
            </a:r>
            <a:r>
              <a:rPr lang="hu-HU" sz="2000" dirty="0"/>
              <a:t> </a:t>
            </a:r>
            <a:r>
              <a:rPr lang="hu-HU" sz="2000" dirty="0" err="1"/>
              <a:t>national</a:t>
            </a:r>
            <a:r>
              <a:rPr lang="hu-HU" sz="2000" dirty="0"/>
              <a:t> team </a:t>
            </a:r>
            <a:r>
              <a:rPr lang="hu-HU" sz="2000" dirty="0" err="1"/>
              <a:t>members</a:t>
            </a:r>
            <a:endParaRPr lang="hu-HU" sz="2000" dirty="0"/>
          </a:p>
          <a:p>
            <a:r>
              <a:rPr lang="hu-HU" sz="2000" dirty="0" err="1"/>
              <a:t>Partial</a:t>
            </a:r>
            <a:r>
              <a:rPr lang="hu-HU" sz="2000" dirty="0"/>
              <a:t>, for </a:t>
            </a:r>
            <a:r>
              <a:rPr lang="hu-HU" sz="2000" dirty="0" err="1"/>
              <a:t>players</a:t>
            </a:r>
            <a:r>
              <a:rPr lang="hu-HU" sz="2000" dirty="0"/>
              <a:t> </a:t>
            </a:r>
            <a:r>
              <a:rPr lang="hu-HU" sz="2000" dirty="0" err="1"/>
              <a:t>signed</a:t>
            </a:r>
            <a:r>
              <a:rPr lang="hu-HU" sz="2000" dirty="0"/>
              <a:t> to a </a:t>
            </a:r>
            <a:r>
              <a:rPr lang="hu-HU" sz="2000" dirty="0" err="1"/>
              <a:t>professional</a:t>
            </a:r>
            <a:r>
              <a:rPr lang="hu-HU" sz="2000" dirty="0"/>
              <a:t> club</a:t>
            </a:r>
          </a:p>
          <a:p>
            <a:r>
              <a:rPr lang="hu-HU" sz="2000" dirty="0" err="1"/>
              <a:t>Medical</a:t>
            </a:r>
            <a:endParaRPr lang="hu-HU" sz="2000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1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Possibilities</a:t>
            </a:r>
            <a:r>
              <a:rPr lang="hu-HU" dirty="0"/>
              <a:t>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obligatory</a:t>
            </a:r>
            <a:r>
              <a:rPr lang="hu-HU" dirty="0"/>
              <a:t> </a:t>
            </a:r>
            <a:r>
              <a:rPr lang="hu-HU" dirty="0" err="1"/>
              <a:t>semesters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Four</a:t>
            </a:r>
            <a:r>
              <a:rPr lang="hu-HU" dirty="0"/>
              <a:t> extra </a:t>
            </a:r>
            <a:r>
              <a:rPr lang="hu-HU" dirty="0" err="1"/>
              <a:t>classes</a:t>
            </a:r>
            <a:r>
              <a:rPr lang="hu-HU" dirty="0"/>
              <a:t> in Neptun</a:t>
            </a:r>
            <a:endParaRPr lang="hu-HU" b="1" dirty="0"/>
          </a:p>
          <a:p>
            <a:r>
              <a:rPr lang="hu-HU" dirty="0" err="1"/>
              <a:t>Physical</a:t>
            </a:r>
            <a:r>
              <a:rPr lang="hu-HU" dirty="0"/>
              <a:t> Education – E</a:t>
            </a:r>
          </a:p>
          <a:p>
            <a:r>
              <a:rPr lang="hu-HU" dirty="0" err="1"/>
              <a:t>Physical</a:t>
            </a:r>
            <a:r>
              <a:rPr lang="hu-HU" dirty="0"/>
              <a:t> Education – F</a:t>
            </a:r>
          </a:p>
          <a:p>
            <a:r>
              <a:rPr lang="hu-HU" dirty="0" err="1"/>
              <a:t>Physical</a:t>
            </a:r>
            <a:r>
              <a:rPr lang="hu-HU" dirty="0"/>
              <a:t> Education – G</a:t>
            </a:r>
          </a:p>
          <a:p>
            <a:r>
              <a:rPr lang="hu-HU" dirty="0" err="1"/>
              <a:t>Physical</a:t>
            </a:r>
            <a:r>
              <a:rPr lang="hu-HU" dirty="0"/>
              <a:t> Education - H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4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5389" y="1486961"/>
            <a:ext cx="7339012" cy="3810000"/>
          </a:xfrm>
        </p:spPr>
        <p:txBody>
          <a:bodyPr/>
          <a:lstStyle/>
          <a:p>
            <a:r>
              <a:rPr lang="hu-HU" sz="2400" dirty="0" err="1"/>
              <a:t>Purchase</a:t>
            </a:r>
            <a:r>
              <a:rPr lang="hu-HU" sz="2400" dirty="0"/>
              <a:t> of </a:t>
            </a:r>
            <a:r>
              <a:rPr lang="hu-HU" sz="2400" dirty="0" err="1"/>
              <a:t>type</a:t>
            </a:r>
            <a:r>
              <a:rPr lang="hu-HU" sz="2400" dirty="0"/>
              <a:t> </a:t>
            </a:r>
            <a:r>
              <a:rPr lang="hu-HU" sz="2400" b="1" dirty="0"/>
              <a:t>B </a:t>
            </a:r>
            <a:r>
              <a:rPr lang="hu-HU" sz="2400" dirty="0" err="1"/>
              <a:t>access</a:t>
            </a:r>
            <a:r>
              <a:rPr lang="hu-HU" sz="2400" dirty="0"/>
              <a:t> </a:t>
            </a:r>
            <a:r>
              <a:rPr lang="hu-HU" sz="2400" dirty="0" err="1"/>
              <a:t>card</a:t>
            </a:r>
            <a:r>
              <a:rPr lang="hu-HU" sz="2400" dirty="0"/>
              <a:t> in </a:t>
            </a:r>
            <a:r>
              <a:rPr lang="hu-HU" sz="2400" dirty="0" err="1"/>
              <a:t>the</a:t>
            </a:r>
            <a:r>
              <a:rPr lang="hu-HU" sz="2400" dirty="0"/>
              <a:t> BME </a:t>
            </a:r>
            <a:r>
              <a:rPr lang="hu-HU" sz="2400" dirty="0" err="1"/>
              <a:t>Sports</a:t>
            </a:r>
            <a:r>
              <a:rPr lang="hu-HU" sz="2400" dirty="0"/>
              <a:t> Center</a:t>
            </a:r>
            <a:endParaRPr lang="hu-HU" sz="2400" b="1" dirty="0"/>
          </a:p>
          <a:p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</a:t>
            </a:r>
            <a:r>
              <a:rPr lang="hu-HU" sz="2400" dirty="0" err="1"/>
              <a:t>try</a:t>
            </a:r>
            <a:r>
              <a:rPr lang="hu-HU" sz="2400" dirty="0"/>
              <a:t> </a:t>
            </a:r>
            <a:r>
              <a:rPr lang="hu-HU" sz="2400" dirty="0" err="1"/>
              <a:t>other</a:t>
            </a:r>
            <a:r>
              <a:rPr lang="hu-HU" sz="2400" dirty="0"/>
              <a:t> </a:t>
            </a:r>
            <a:r>
              <a:rPr lang="hu-HU" sz="2400" dirty="0" err="1"/>
              <a:t>sports</a:t>
            </a:r>
            <a:r>
              <a:rPr lang="hu-HU" sz="2400" dirty="0"/>
              <a:t> </a:t>
            </a:r>
            <a:r>
              <a:rPr lang="hu-HU" sz="2400" dirty="0" err="1"/>
              <a:t>as</a:t>
            </a:r>
            <a:r>
              <a:rPr lang="hu-HU" sz="2400" dirty="0"/>
              <a:t> </a:t>
            </a:r>
            <a:r>
              <a:rPr lang="hu-HU" sz="2400" dirty="0" err="1"/>
              <a:t>well</a:t>
            </a:r>
            <a:endParaRPr lang="hu-HU" sz="2400" dirty="0"/>
          </a:p>
          <a:p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</a:t>
            </a:r>
            <a:r>
              <a:rPr lang="hu-HU" sz="2400" dirty="0" err="1"/>
              <a:t>join</a:t>
            </a:r>
            <a:r>
              <a:rPr lang="hu-HU" sz="2400" dirty="0"/>
              <a:t> </a:t>
            </a:r>
            <a:r>
              <a:rPr lang="hu-HU" sz="2400" dirty="0" err="1"/>
              <a:t>normal</a:t>
            </a:r>
            <a:r>
              <a:rPr lang="hu-HU" sz="2400" dirty="0"/>
              <a:t> </a:t>
            </a:r>
            <a:r>
              <a:rPr lang="hu-HU" sz="2400" dirty="0" err="1"/>
              <a:t>classes</a:t>
            </a:r>
            <a:r>
              <a:rPr lang="hu-HU" sz="2400" dirty="0"/>
              <a:t> </a:t>
            </a:r>
            <a:r>
              <a:rPr lang="hu-HU" sz="2400" dirty="0" err="1"/>
              <a:t>taking</a:t>
            </a:r>
            <a:r>
              <a:rPr lang="hu-HU" sz="2400" dirty="0"/>
              <a:t> part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workdays</a:t>
            </a:r>
            <a:r>
              <a:rPr lang="hu-HU" sz="2400" dirty="0"/>
              <a:t> in </a:t>
            </a:r>
            <a:r>
              <a:rPr lang="hu-HU" sz="2400" dirty="0" err="1"/>
              <a:t>normal</a:t>
            </a:r>
            <a:r>
              <a:rPr lang="hu-HU" sz="2400" dirty="0"/>
              <a:t> PE </a:t>
            </a:r>
            <a:r>
              <a:rPr lang="hu-HU" sz="2400" dirty="0" err="1"/>
              <a:t>lessons</a:t>
            </a:r>
            <a:r>
              <a:rPr lang="hu-HU" sz="2400" dirty="0"/>
              <a:t> (8.30-14.30) </a:t>
            </a:r>
          </a:p>
          <a:p>
            <a:r>
              <a:rPr lang="hu-HU" sz="2400" b="1" dirty="0"/>
              <a:t>6500 forint</a:t>
            </a:r>
            <a:r>
              <a:rPr lang="hu-HU" sz="2400" dirty="0"/>
              <a:t>, </a:t>
            </a:r>
            <a:r>
              <a:rPr lang="hu-HU" sz="2400" dirty="0" err="1"/>
              <a:t>includes</a:t>
            </a:r>
            <a:r>
              <a:rPr lang="hu-HU" sz="2400" dirty="0"/>
              <a:t> </a:t>
            </a:r>
            <a:r>
              <a:rPr lang="hu-HU" sz="2400" b="1" dirty="0"/>
              <a:t>16 </a:t>
            </a:r>
            <a:r>
              <a:rPr lang="hu-HU" sz="2400" b="1" dirty="0" err="1"/>
              <a:t>occasions</a:t>
            </a:r>
            <a:r>
              <a:rPr lang="hu-HU" sz="2400" b="1" dirty="0"/>
              <a:t>, </a:t>
            </a:r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</a:t>
            </a:r>
            <a:r>
              <a:rPr lang="hu-HU" sz="2400" dirty="0" err="1"/>
              <a:t>participate</a:t>
            </a:r>
            <a:r>
              <a:rPr lang="hu-HU" sz="2400" dirty="0"/>
              <a:t> in </a:t>
            </a:r>
            <a:r>
              <a:rPr lang="hu-HU" sz="2400" dirty="0" err="1"/>
              <a:t>your</a:t>
            </a:r>
            <a:r>
              <a:rPr lang="hu-HU" sz="2400" dirty="0"/>
              <a:t> </a:t>
            </a:r>
            <a:r>
              <a:rPr lang="hu-HU" sz="2400" dirty="0" err="1"/>
              <a:t>own</a:t>
            </a:r>
            <a:r>
              <a:rPr lang="hu-HU" sz="2400" dirty="0"/>
              <a:t> </a:t>
            </a:r>
            <a:r>
              <a:rPr lang="hu-HU" sz="2400" dirty="0" err="1"/>
              <a:t>rythm</a:t>
            </a:r>
            <a:r>
              <a:rPr lang="hu-HU" sz="2400" dirty="0"/>
              <a:t> (no </a:t>
            </a:r>
            <a:r>
              <a:rPr lang="hu-HU" sz="2400" dirty="0" err="1"/>
              <a:t>obligation</a:t>
            </a:r>
            <a:r>
              <a:rPr lang="hu-HU" sz="2400" dirty="0"/>
              <a:t>, </a:t>
            </a:r>
            <a:r>
              <a:rPr lang="hu-HU" sz="2400" dirty="0" err="1"/>
              <a:t>just</a:t>
            </a:r>
            <a:r>
              <a:rPr lang="hu-HU" sz="2400" dirty="0"/>
              <a:t> </a:t>
            </a:r>
            <a:r>
              <a:rPr lang="hu-HU" sz="2400" dirty="0" err="1"/>
              <a:t>recommended</a:t>
            </a:r>
            <a:r>
              <a:rPr lang="hu-HU" sz="2400" dirty="0"/>
              <a:t> </a:t>
            </a:r>
            <a:r>
              <a:rPr lang="hu-HU" sz="2400" dirty="0">
                <a:sym typeface="Wingdings" panose="05000000000000000000" pitchFamily="2" charset="2"/>
              </a:rPr>
              <a:t>)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976E91A1-93CD-43A0-92E2-0890C1E723C3}"/>
              </a:ext>
            </a:extLst>
          </p:cNvPr>
          <p:cNvSpPr txBox="1">
            <a:spLocks/>
          </p:cNvSpPr>
          <p:nvPr/>
        </p:nvSpPr>
        <p:spPr>
          <a:xfrm>
            <a:off x="1347789" y="300567"/>
            <a:ext cx="7339012" cy="1033198"/>
          </a:xfrm>
          <a:prstGeom prst="rect">
            <a:avLst/>
          </a:prstGeom>
        </p:spPr>
        <p:txBody>
          <a:bodyPr vert="horz" lIns="71327" tIns="35664" rIns="71327" bIns="35664" rtlCol="0" anchor="b">
            <a:normAutofit/>
          </a:bodyPr>
          <a:lstStyle>
            <a:lvl1pPr algn="l" defTabSz="7132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/>
              <a:t>Possibilities after the obligatory semesters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60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391" y="0"/>
            <a:ext cx="3913843" cy="2240338"/>
          </a:xfrm>
          <a:prstGeom prst="rect">
            <a:avLst/>
          </a:prstGeo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2015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2852737"/>
            <a:ext cx="9525" cy="95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91" y="2316197"/>
            <a:ext cx="2463776" cy="328503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368" y="2316197"/>
            <a:ext cx="4380046" cy="328503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889" y="689"/>
            <a:ext cx="3290074" cy="22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30594" y="495653"/>
            <a:ext cx="7650900" cy="664402"/>
          </a:xfrm>
        </p:spPr>
        <p:txBody>
          <a:bodyPr>
            <a:noAutofit/>
          </a:bodyPr>
          <a:lstStyle/>
          <a:p>
            <a:r>
              <a:rPr lang="hu-HU" sz="3600" dirty="0" err="1"/>
              <a:t>Physical</a:t>
            </a:r>
            <a:r>
              <a:rPr lang="hu-HU" sz="3600" dirty="0"/>
              <a:t> </a:t>
            </a:r>
            <a:r>
              <a:rPr lang="hu-HU" sz="3600" dirty="0" err="1"/>
              <a:t>education</a:t>
            </a:r>
            <a:r>
              <a:rPr lang="hu-HU" sz="3600" dirty="0"/>
              <a:t> </a:t>
            </a:r>
            <a:r>
              <a:rPr lang="hu-HU" sz="3600" dirty="0" err="1"/>
              <a:t>classes</a:t>
            </a:r>
            <a:endParaRPr lang="hu-HU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92038" y="1292773"/>
            <a:ext cx="7901795" cy="3809784"/>
          </a:xfrm>
        </p:spPr>
        <p:txBody>
          <a:bodyPr/>
          <a:lstStyle/>
          <a:p>
            <a:pPr lvl="1"/>
            <a:r>
              <a:rPr lang="hu-HU" sz="2000" dirty="0" err="1"/>
              <a:t>You</a:t>
            </a:r>
            <a:r>
              <a:rPr lang="hu-HU" sz="2000" dirty="0"/>
              <a:t> </a:t>
            </a:r>
            <a:r>
              <a:rPr lang="hu-HU" sz="2000" dirty="0" err="1"/>
              <a:t>can</a:t>
            </a:r>
            <a:r>
              <a:rPr lang="hu-HU" sz="2000" dirty="0"/>
              <a:t> </a:t>
            </a:r>
            <a:r>
              <a:rPr lang="hu-HU" sz="2000" dirty="0" err="1"/>
              <a:t>choose</a:t>
            </a:r>
            <a:r>
              <a:rPr lang="hu-HU" sz="2000" dirty="0"/>
              <a:t> </a:t>
            </a:r>
            <a:r>
              <a:rPr lang="hu-HU" sz="2000" dirty="0" err="1"/>
              <a:t>your</a:t>
            </a:r>
            <a:r>
              <a:rPr lang="hu-HU" sz="2000" dirty="0"/>
              <a:t> sport</a:t>
            </a:r>
          </a:p>
          <a:p>
            <a:pPr lvl="1"/>
            <a:r>
              <a:rPr lang="hu-HU" sz="2000" dirty="0" err="1"/>
              <a:t>Two</a:t>
            </a:r>
            <a:r>
              <a:rPr lang="hu-HU" sz="2000" dirty="0"/>
              <a:t> </a:t>
            </a:r>
            <a:r>
              <a:rPr lang="hu-HU" sz="2000" dirty="0" err="1"/>
              <a:t>semesters</a:t>
            </a:r>
            <a:r>
              <a:rPr lang="hu-HU" sz="2000" dirty="0"/>
              <a:t> </a:t>
            </a:r>
            <a:r>
              <a:rPr lang="hu-HU" sz="2000" dirty="0" err="1"/>
              <a:t>obligatory</a:t>
            </a:r>
            <a:r>
              <a:rPr lang="hu-HU" sz="2000" dirty="0"/>
              <a:t> (for </a:t>
            </a:r>
            <a:r>
              <a:rPr lang="hu-HU" sz="2000" dirty="0" err="1"/>
              <a:t>full-time</a:t>
            </a:r>
            <a:r>
              <a:rPr lang="hu-HU" sz="2000" dirty="0"/>
              <a:t> </a:t>
            </a:r>
            <a:r>
              <a:rPr lang="hu-HU" sz="2000" dirty="0" err="1"/>
              <a:t>degree</a:t>
            </a:r>
            <a:r>
              <a:rPr lang="hu-HU" sz="2000" dirty="0"/>
              <a:t> </a:t>
            </a:r>
            <a:r>
              <a:rPr lang="hu-HU" sz="2000" dirty="0" err="1"/>
              <a:t>students</a:t>
            </a:r>
            <a:r>
              <a:rPr lang="hu-HU" sz="2000" dirty="0"/>
              <a:t>)</a:t>
            </a:r>
          </a:p>
          <a:p>
            <a:pPr lvl="1"/>
            <a:r>
              <a:rPr lang="hu-HU" sz="2000" dirty="0" err="1"/>
              <a:t>Four</a:t>
            </a:r>
            <a:r>
              <a:rPr lang="hu-HU" sz="2000" dirty="0"/>
              <a:t> extra </a:t>
            </a:r>
            <a:r>
              <a:rPr lang="hu-HU" sz="2000" dirty="0" err="1"/>
              <a:t>semesters</a:t>
            </a:r>
            <a:r>
              <a:rPr lang="hu-HU" sz="2000" dirty="0"/>
              <a:t> </a:t>
            </a:r>
            <a:r>
              <a:rPr lang="hu-HU" sz="2000" dirty="0" err="1"/>
              <a:t>possible</a:t>
            </a:r>
            <a:r>
              <a:rPr lang="hu-HU" sz="2000" dirty="0"/>
              <a:t> (sum of 6 </a:t>
            </a:r>
            <a:r>
              <a:rPr lang="hu-HU" sz="2000" dirty="0" err="1"/>
              <a:t>semesters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Free </a:t>
            </a:r>
            <a:r>
              <a:rPr lang="hu-HU" sz="2000" dirty="0" err="1"/>
              <a:t>or</a:t>
            </a:r>
            <a:r>
              <a:rPr lang="hu-HU" sz="2000" dirty="0"/>
              <a:t> </a:t>
            </a:r>
            <a:r>
              <a:rPr lang="hu-HU" sz="2000" dirty="0" err="1"/>
              <a:t>paid</a:t>
            </a:r>
            <a:r>
              <a:rPr lang="hu-HU" sz="2000" dirty="0"/>
              <a:t> </a:t>
            </a:r>
            <a:r>
              <a:rPr lang="hu-HU" sz="2000" dirty="0" err="1"/>
              <a:t>classes</a:t>
            </a:r>
            <a:r>
              <a:rPr lang="hu-HU" sz="2000" dirty="0"/>
              <a:t> (</a:t>
            </a:r>
            <a:r>
              <a:rPr lang="hu-HU" sz="2000" dirty="0" err="1"/>
              <a:t>approx</a:t>
            </a:r>
            <a:r>
              <a:rPr lang="hu-HU" sz="2000" dirty="0"/>
              <a:t>. 20€/</a:t>
            </a:r>
            <a:r>
              <a:rPr lang="hu-HU" sz="2000" dirty="0" err="1"/>
              <a:t>semester</a:t>
            </a:r>
            <a:r>
              <a:rPr lang="hu-HU" sz="2000" dirty="0"/>
              <a:t>)</a:t>
            </a:r>
          </a:p>
          <a:p>
            <a:endParaRPr lang="hu-HU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077201" y="5296961"/>
            <a:ext cx="457200" cy="304271"/>
          </a:xfrm>
        </p:spPr>
        <p:txBody>
          <a:bodyPr/>
          <a:lstStyle/>
          <a:p>
            <a:fld id="{7DC1BBB0-96F0-4077-A278-0F3FB5C104D3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12" name="Dátum helye 1"/>
          <p:cNvSpPr>
            <a:spLocks noGrp="1"/>
          </p:cNvSpPr>
          <p:nvPr>
            <p:ph type="dt" sz="half" idx="10"/>
          </p:nvPr>
        </p:nvSpPr>
        <p:spPr>
          <a:xfrm>
            <a:off x="1447800" y="5296961"/>
            <a:ext cx="914400" cy="304271"/>
          </a:xfrm>
        </p:spPr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1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53000" y="5296961"/>
            <a:ext cx="2981325" cy="304271"/>
          </a:xfrm>
        </p:spPr>
        <p:txBody>
          <a:bodyPr/>
          <a:lstStyle/>
          <a:p>
            <a:r>
              <a:rPr lang="hu-HU" dirty="0"/>
              <a:t>BME </a:t>
            </a:r>
            <a:r>
              <a:rPr lang="hu-HU" dirty="0" err="1"/>
              <a:t>Physical</a:t>
            </a:r>
            <a:r>
              <a:rPr lang="hu-HU" dirty="0"/>
              <a:t> Education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BME sporting </a:t>
            </a:r>
            <a:r>
              <a:rPr lang="hu-HU" dirty="0" err="1"/>
              <a:t>venues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000" dirty="0"/>
          </a:p>
          <a:p>
            <a:r>
              <a:rPr lang="hu-HU" sz="2000" dirty="0"/>
              <a:t>BME Sportközpont (Bertalan Lajos </a:t>
            </a:r>
            <a:r>
              <a:rPr lang="hu-HU" sz="2000" dirty="0" err="1"/>
              <a:t>str</a:t>
            </a:r>
            <a:r>
              <a:rPr lang="hu-HU" sz="2000" dirty="0"/>
              <a:t>. 4-6.)</a:t>
            </a:r>
          </a:p>
          <a:p>
            <a:pPr lvl="1"/>
            <a:r>
              <a:rPr lang="hu-HU" sz="2000" dirty="0"/>
              <a:t>in English: Sportcenter, </a:t>
            </a:r>
            <a:r>
              <a:rPr lang="hu-HU" sz="2000" dirty="0" err="1"/>
              <a:t>Sports</a:t>
            </a:r>
            <a:r>
              <a:rPr lang="hu-HU" sz="2000" dirty="0"/>
              <a:t> Center</a:t>
            </a:r>
          </a:p>
          <a:p>
            <a:r>
              <a:rPr lang="hu-HU" sz="2000" dirty="0"/>
              <a:t>BME Sporttelep (</a:t>
            </a:r>
            <a:r>
              <a:rPr lang="hu-HU" sz="2000" dirty="0" err="1"/>
              <a:t>Bogdánfy</a:t>
            </a:r>
            <a:r>
              <a:rPr lang="hu-HU" sz="2000" dirty="0"/>
              <a:t> </a:t>
            </a:r>
            <a:r>
              <a:rPr lang="hu-HU" sz="2000" dirty="0" err="1"/>
              <a:t>str</a:t>
            </a:r>
            <a:r>
              <a:rPr lang="hu-HU" sz="2000" dirty="0"/>
              <a:t>. 12.)</a:t>
            </a:r>
          </a:p>
          <a:p>
            <a:pPr lvl="1"/>
            <a:r>
              <a:rPr lang="hu-HU" sz="2000" dirty="0"/>
              <a:t>in English: </a:t>
            </a:r>
            <a:r>
              <a:rPr lang="hu-HU" sz="2000" dirty="0" err="1"/>
              <a:t>Sports</a:t>
            </a:r>
            <a:r>
              <a:rPr lang="hu-HU" sz="2000" dirty="0"/>
              <a:t> </a:t>
            </a:r>
            <a:r>
              <a:rPr lang="hu-HU" sz="2000" dirty="0" err="1"/>
              <a:t>field</a:t>
            </a:r>
            <a:r>
              <a:rPr lang="hu-HU" sz="2000" dirty="0"/>
              <a:t>, </a:t>
            </a:r>
            <a:r>
              <a:rPr lang="hu-HU" sz="2000" dirty="0" err="1"/>
              <a:t>Sports</a:t>
            </a:r>
            <a:r>
              <a:rPr lang="hu-HU" sz="2000" dirty="0"/>
              <a:t> </a:t>
            </a:r>
            <a:r>
              <a:rPr lang="hu-HU" sz="2000" dirty="0" err="1"/>
              <a:t>track</a:t>
            </a:r>
            <a:endParaRPr lang="hu-HU" sz="2000" dirty="0"/>
          </a:p>
          <a:p>
            <a:r>
              <a:rPr lang="hu-HU" sz="2000" dirty="0"/>
              <a:t>Tüskecsarnok (XI. Magyar tudósok körútja 7.)</a:t>
            </a:r>
          </a:p>
          <a:p>
            <a:pPr lvl="1"/>
            <a:r>
              <a:rPr lang="hu-HU" sz="1600" dirty="0" err="1"/>
              <a:t>smaller</a:t>
            </a:r>
            <a:r>
              <a:rPr lang="hu-HU" sz="1600" dirty="0"/>
              <a:t>, </a:t>
            </a:r>
            <a:r>
              <a:rPr lang="hu-HU" sz="1600" dirty="0" err="1"/>
              <a:t>training</a:t>
            </a:r>
            <a:r>
              <a:rPr lang="hu-HU" sz="1600" dirty="0"/>
              <a:t> </a:t>
            </a:r>
            <a:r>
              <a:rPr lang="hu-HU" sz="1600" dirty="0" err="1"/>
              <a:t>courts</a:t>
            </a:r>
            <a:r>
              <a:rPr lang="hu-HU" sz="1600" dirty="0"/>
              <a:t> of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big</a:t>
            </a:r>
            <a:r>
              <a:rPr lang="hu-HU" sz="1600" dirty="0"/>
              <a:t> </a:t>
            </a:r>
            <a:r>
              <a:rPr lang="hu-HU" sz="1600" dirty="0" err="1"/>
              <a:t>ice</a:t>
            </a:r>
            <a:r>
              <a:rPr lang="hu-HU" sz="1600" dirty="0"/>
              <a:t> </a:t>
            </a:r>
            <a:r>
              <a:rPr lang="hu-HU" sz="1600" dirty="0" err="1"/>
              <a:t>hockey</a:t>
            </a:r>
            <a:r>
              <a:rPr lang="hu-HU" sz="1600" dirty="0"/>
              <a:t> </a:t>
            </a:r>
            <a:r>
              <a:rPr lang="hu-HU" sz="1600" dirty="0" err="1"/>
              <a:t>arena</a:t>
            </a:r>
            <a:endParaRPr lang="hu-HU" sz="1600" dirty="0"/>
          </a:p>
          <a:p>
            <a:r>
              <a:rPr lang="hu-HU" sz="2000" dirty="0"/>
              <a:t>Tüskecsarnok Uszoda (XI. Magyar tudósok körútja 7.)</a:t>
            </a:r>
          </a:p>
          <a:p>
            <a:pPr lvl="1"/>
            <a:r>
              <a:rPr lang="hu-HU" sz="1600" dirty="0" err="1"/>
              <a:t>next</a:t>
            </a:r>
            <a:r>
              <a:rPr lang="hu-HU" sz="1600" dirty="0"/>
              <a:t> to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big</a:t>
            </a:r>
            <a:r>
              <a:rPr lang="hu-HU" sz="1600" dirty="0"/>
              <a:t> </a:t>
            </a:r>
            <a:r>
              <a:rPr lang="hu-HU" sz="1600" dirty="0" err="1"/>
              <a:t>arena</a:t>
            </a:r>
            <a:r>
              <a:rPr lang="hu-HU" sz="1600" dirty="0"/>
              <a:t>, </a:t>
            </a:r>
            <a:r>
              <a:rPr lang="hu-HU" sz="1600" dirty="0" err="1"/>
              <a:t>new</a:t>
            </a:r>
            <a:r>
              <a:rPr lang="hu-HU" sz="1600" dirty="0"/>
              <a:t> building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9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7" name="Tartalom helye 6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59"/>
            <a:ext cx="3199253" cy="2193342"/>
          </a:xfrm>
        </p:spPr>
      </p:pic>
      <p:pic>
        <p:nvPicPr>
          <p:cNvPr id="8" name="Kép 7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66" y="584759"/>
            <a:ext cx="2979586" cy="2318985"/>
          </a:xfrm>
          <a:prstGeom prst="rect">
            <a:avLst/>
          </a:prstGeom>
        </p:spPr>
      </p:pic>
      <p:pic>
        <p:nvPicPr>
          <p:cNvPr id="9" name="Kép 8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" y="2778101"/>
            <a:ext cx="3357276" cy="2039598"/>
          </a:xfrm>
          <a:prstGeom prst="rect">
            <a:avLst/>
          </a:prstGeom>
        </p:spPr>
      </p:pic>
      <p:pic>
        <p:nvPicPr>
          <p:cNvPr id="10" name="Kép 9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13" y="2723944"/>
            <a:ext cx="3967569" cy="20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Contact</a:t>
            </a:r>
            <a:r>
              <a:rPr lang="hu-HU" dirty="0"/>
              <a:t> </a:t>
            </a:r>
            <a:r>
              <a:rPr lang="hu-HU" dirty="0" err="1"/>
              <a:t>information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>
                <a:hlinkClick r:id="rId2"/>
              </a:rPr>
              <a:t>www.testneveles.bme.hu</a:t>
            </a:r>
            <a:endParaRPr lang="hu-HU" sz="2400" dirty="0"/>
          </a:p>
          <a:p>
            <a:r>
              <a:rPr lang="hu-HU" sz="2400" dirty="0"/>
              <a:t>+36-1-463-1197 </a:t>
            </a:r>
            <a:r>
              <a:rPr lang="hu-HU" sz="2400" dirty="0" err="1"/>
              <a:t>or</a:t>
            </a:r>
            <a:r>
              <a:rPr lang="hu-HU" sz="2400" dirty="0"/>
              <a:t> +36-1-463-3165</a:t>
            </a:r>
          </a:p>
          <a:p>
            <a:r>
              <a:rPr lang="hu-HU" sz="2400" dirty="0" err="1"/>
              <a:t>Personal</a:t>
            </a:r>
            <a:r>
              <a:rPr lang="hu-HU" sz="2400" dirty="0"/>
              <a:t> </a:t>
            </a:r>
            <a:r>
              <a:rPr lang="hu-HU" sz="2400" dirty="0" err="1"/>
              <a:t>contact</a:t>
            </a:r>
            <a:r>
              <a:rPr lang="hu-HU" sz="2400" dirty="0"/>
              <a:t>: BME Sportközpont (Bertalan Lajos </a:t>
            </a:r>
            <a:r>
              <a:rPr lang="hu-HU" sz="2400" dirty="0" err="1"/>
              <a:t>str</a:t>
            </a:r>
            <a:r>
              <a:rPr lang="hu-HU" sz="2400" dirty="0"/>
              <a:t> 4-6.) Office 113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8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Classes</a:t>
            </a:r>
            <a:r>
              <a:rPr lang="hu-HU" dirty="0"/>
              <a:t> in Neptun System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Obligatory</a:t>
            </a:r>
            <a:r>
              <a:rPr lang="hu-HU" dirty="0"/>
              <a:t> </a:t>
            </a:r>
            <a:r>
              <a:rPr lang="hu-HU" dirty="0" err="1"/>
              <a:t>classes</a:t>
            </a:r>
            <a:r>
              <a:rPr lang="hu-HU" dirty="0"/>
              <a:t>:</a:t>
            </a:r>
          </a:p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– 1/A</a:t>
            </a:r>
          </a:p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- 2/A</a:t>
            </a:r>
          </a:p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– 1/B</a:t>
            </a:r>
          </a:p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– 2/B</a:t>
            </a:r>
          </a:p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– 1/C</a:t>
            </a:r>
          </a:p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– 2/C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4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names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– </a:t>
            </a:r>
            <a:r>
              <a:rPr lang="hu-HU" b="1" dirty="0"/>
              <a:t>1/A</a:t>
            </a:r>
          </a:p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- </a:t>
            </a:r>
            <a:r>
              <a:rPr lang="hu-HU" b="1" dirty="0"/>
              <a:t>2/A</a:t>
            </a:r>
          </a:p>
          <a:p>
            <a:endParaRPr lang="hu-HU" dirty="0"/>
          </a:p>
          <a:p>
            <a:r>
              <a:rPr lang="hu-HU" b="1" dirty="0"/>
              <a:t>A</a:t>
            </a:r>
            <a:r>
              <a:rPr lang="hu-HU" dirty="0"/>
              <a:t> </a:t>
            </a:r>
            <a:r>
              <a:rPr lang="hu-HU" dirty="0" err="1"/>
              <a:t>stands</a:t>
            </a:r>
            <a:r>
              <a:rPr lang="hu-HU" dirty="0"/>
              <a:t> for </a:t>
            </a:r>
            <a:r>
              <a:rPr lang="hu-HU" dirty="0" err="1"/>
              <a:t>the</a:t>
            </a:r>
            <a:r>
              <a:rPr lang="hu-HU" dirty="0"/>
              <a:t> free </a:t>
            </a:r>
            <a:r>
              <a:rPr lang="hu-HU" dirty="0" err="1"/>
              <a:t>classes</a:t>
            </a:r>
            <a:r>
              <a:rPr lang="hu-HU" dirty="0"/>
              <a:t> and </a:t>
            </a:r>
            <a:r>
              <a:rPr lang="hu-HU" dirty="0" err="1"/>
              <a:t>courses</a:t>
            </a:r>
            <a:endParaRPr lang="hu-HU" b="1" dirty="0"/>
          </a:p>
          <a:p>
            <a:r>
              <a:rPr lang="hu-HU" dirty="0" err="1"/>
              <a:t>athletics</a:t>
            </a:r>
            <a:r>
              <a:rPr lang="hu-HU" dirty="0"/>
              <a:t>, </a:t>
            </a:r>
            <a:r>
              <a:rPr lang="hu-HU" dirty="0" err="1"/>
              <a:t>soccer</a:t>
            </a:r>
            <a:r>
              <a:rPr lang="hu-HU" dirty="0"/>
              <a:t>, </a:t>
            </a:r>
            <a:r>
              <a:rPr lang="hu-HU" dirty="0" err="1"/>
              <a:t>basketball</a:t>
            </a:r>
            <a:r>
              <a:rPr lang="hu-HU" dirty="0"/>
              <a:t>, </a:t>
            </a:r>
            <a:r>
              <a:rPr lang="hu-HU" dirty="0" err="1"/>
              <a:t>volleyball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83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5389" y="830638"/>
            <a:ext cx="7339012" cy="4312862"/>
          </a:xfrm>
        </p:spPr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– </a:t>
            </a:r>
            <a:r>
              <a:rPr lang="hu-HU" b="1" dirty="0"/>
              <a:t>1/B</a:t>
            </a:r>
          </a:p>
          <a:p>
            <a:r>
              <a:rPr lang="hu-HU" dirty="0" err="1"/>
              <a:t>Physical</a:t>
            </a:r>
            <a:r>
              <a:rPr lang="hu-HU" dirty="0"/>
              <a:t> Education </a:t>
            </a:r>
            <a:r>
              <a:rPr lang="hu-HU" dirty="0" err="1"/>
              <a:t>BSc</a:t>
            </a:r>
            <a:r>
              <a:rPr lang="hu-HU" dirty="0"/>
              <a:t> – </a:t>
            </a:r>
            <a:r>
              <a:rPr lang="hu-HU" b="1" dirty="0"/>
              <a:t>2/B</a:t>
            </a:r>
          </a:p>
          <a:p>
            <a:r>
              <a:rPr lang="hu-HU" b="1" dirty="0"/>
              <a:t>B</a:t>
            </a:r>
            <a:r>
              <a:rPr lang="hu-HU" dirty="0"/>
              <a:t> </a:t>
            </a:r>
            <a:r>
              <a:rPr lang="hu-HU" dirty="0" err="1"/>
              <a:t>stands</a:t>
            </a:r>
            <a:r>
              <a:rPr lang="hu-HU" dirty="0"/>
              <a:t> for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paid</a:t>
            </a:r>
            <a:r>
              <a:rPr lang="hu-HU" dirty="0"/>
              <a:t> </a:t>
            </a:r>
            <a:r>
              <a:rPr lang="hu-HU" dirty="0" err="1"/>
              <a:t>classes</a:t>
            </a:r>
            <a:r>
              <a:rPr lang="hu-HU" dirty="0"/>
              <a:t> and </a:t>
            </a:r>
            <a:r>
              <a:rPr lang="hu-HU" dirty="0" err="1"/>
              <a:t>courses</a:t>
            </a:r>
            <a:endParaRPr lang="hu-HU" b="1" dirty="0"/>
          </a:p>
          <a:p>
            <a:r>
              <a:rPr lang="hu-HU" b="1" dirty="0"/>
              <a:t>6000 Forint/</a:t>
            </a:r>
            <a:r>
              <a:rPr lang="hu-HU" b="1" dirty="0" err="1"/>
              <a:t>semester</a:t>
            </a:r>
            <a:r>
              <a:rPr lang="hu-HU" b="1" dirty="0"/>
              <a:t> (14 </a:t>
            </a:r>
            <a:r>
              <a:rPr lang="hu-HU" b="1" dirty="0" err="1"/>
              <a:t>occasions</a:t>
            </a:r>
            <a:r>
              <a:rPr lang="hu-HU" b="1" dirty="0"/>
              <a:t>)</a:t>
            </a:r>
          </a:p>
          <a:p>
            <a:r>
              <a:rPr lang="hu-HU" dirty="0" err="1"/>
              <a:t>It</a:t>
            </a:r>
            <a:r>
              <a:rPr lang="hu-HU" dirty="0"/>
              <a:t> has to be </a:t>
            </a:r>
            <a:r>
              <a:rPr lang="hu-HU" dirty="0" err="1"/>
              <a:t>paid</a:t>
            </a:r>
            <a:r>
              <a:rPr lang="hu-HU" dirty="0"/>
              <a:t> </a:t>
            </a:r>
            <a:r>
              <a:rPr lang="hu-HU" dirty="0" err="1"/>
              <a:t>within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Neptun </a:t>
            </a:r>
            <a:r>
              <a:rPr lang="hu-HU" dirty="0" err="1"/>
              <a:t>system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95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Education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2564FD71-427D-43CB-97B6-F270D465A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9" y="861786"/>
            <a:ext cx="7339012" cy="3810000"/>
          </a:xfrm>
        </p:spPr>
        <p:txBody>
          <a:bodyPr/>
          <a:lstStyle/>
          <a:p>
            <a:r>
              <a:rPr lang="hu-HU" sz="1800" dirty="0"/>
              <a:t>In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following</a:t>
            </a:r>
            <a:r>
              <a:rPr lang="hu-HU" sz="1800" dirty="0"/>
              <a:t>, </a:t>
            </a:r>
            <a:r>
              <a:rPr lang="hu-HU" sz="1800" dirty="0" err="1"/>
              <a:t>we</a:t>
            </a:r>
            <a:r>
              <a:rPr lang="hu-HU" sz="1800" dirty="0"/>
              <a:t> </a:t>
            </a:r>
            <a:r>
              <a:rPr lang="hu-HU" sz="1800" dirty="0" err="1"/>
              <a:t>list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courses</a:t>
            </a:r>
            <a:endParaRPr lang="hu-HU" sz="1800" dirty="0"/>
          </a:p>
          <a:p>
            <a:r>
              <a:rPr lang="hu-HU" sz="1800" dirty="0"/>
              <a:t>The </a:t>
            </a:r>
            <a:r>
              <a:rPr lang="hu-HU" sz="1800" dirty="0" err="1"/>
              <a:t>naming</a:t>
            </a:r>
            <a:r>
              <a:rPr lang="hu-HU" sz="1800" dirty="0"/>
              <a:t> </a:t>
            </a:r>
            <a:r>
              <a:rPr lang="hu-HU" sz="1800" dirty="0" err="1"/>
              <a:t>follows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Neptun </a:t>
            </a:r>
            <a:r>
              <a:rPr lang="hu-HU" sz="1800" dirty="0" err="1"/>
              <a:t>convention</a:t>
            </a:r>
            <a:r>
              <a:rPr lang="hu-HU" sz="1800" dirty="0"/>
              <a:t>, </a:t>
            </a:r>
            <a:r>
              <a:rPr lang="hu-HU" sz="1800" dirty="0" err="1"/>
              <a:t>so</a:t>
            </a:r>
            <a:r>
              <a:rPr lang="hu-HU" sz="1800" dirty="0"/>
              <a:t> </a:t>
            </a:r>
            <a:r>
              <a:rPr lang="hu-HU" sz="1800" dirty="0" err="1"/>
              <a:t>you</a:t>
            </a:r>
            <a:r>
              <a:rPr lang="hu-HU" sz="1800" dirty="0"/>
              <a:t> </a:t>
            </a:r>
            <a:r>
              <a:rPr lang="hu-HU" sz="1800" dirty="0" err="1"/>
              <a:t>can</a:t>
            </a:r>
            <a:r>
              <a:rPr lang="hu-HU" sz="1800" dirty="0"/>
              <a:t> </a:t>
            </a:r>
            <a:r>
              <a:rPr lang="hu-HU" sz="1800" dirty="0" err="1"/>
              <a:t>find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classes</a:t>
            </a:r>
            <a:r>
              <a:rPr lang="hu-HU" sz="1800" dirty="0"/>
              <a:t> in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system</a:t>
            </a:r>
            <a:r>
              <a:rPr lang="hu-HU" sz="1800" dirty="0"/>
              <a:t> </a:t>
            </a:r>
            <a:r>
              <a:rPr lang="hu-HU" sz="1800" dirty="0" err="1"/>
              <a:t>by</a:t>
            </a:r>
            <a:r>
              <a:rPr lang="hu-HU" sz="1800" dirty="0"/>
              <a:t> </a:t>
            </a:r>
            <a:r>
              <a:rPr lang="hu-HU" sz="1800" dirty="0" err="1"/>
              <a:t>name</a:t>
            </a:r>
            <a:endParaRPr lang="hu-HU" sz="1800" dirty="0"/>
          </a:p>
          <a:p>
            <a:r>
              <a:rPr lang="hu-HU" sz="1800" dirty="0" err="1"/>
              <a:t>Example</a:t>
            </a:r>
            <a:r>
              <a:rPr lang="hu-HU" sz="1800" dirty="0"/>
              <a:t>: </a:t>
            </a:r>
            <a:r>
              <a:rPr lang="hu-HU" sz="1800" i="1" dirty="0"/>
              <a:t>Aerobic (aerobik) – BME Sportközpont (1111 Budapest, Bertalan Lajos u. 4-6.)</a:t>
            </a:r>
          </a:p>
          <a:p>
            <a:pPr lvl="1"/>
            <a:r>
              <a:rPr lang="hu-HU" sz="1400" i="1" dirty="0"/>
              <a:t>aerobic – </a:t>
            </a:r>
            <a:r>
              <a:rPr lang="hu-HU" sz="1400" dirty="0" err="1"/>
              <a:t>Name</a:t>
            </a:r>
            <a:r>
              <a:rPr lang="hu-HU" sz="1400" dirty="0"/>
              <a:t> in English</a:t>
            </a:r>
          </a:p>
          <a:p>
            <a:pPr lvl="1"/>
            <a:r>
              <a:rPr lang="hu-HU" sz="1400" i="1" dirty="0"/>
              <a:t>(aerobik) – </a:t>
            </a:r>
            <a:r>
              <a:rPr lang="hu-HU" sz="1400" dirty="0" err="1"/>
              <a:t>Name</a:t>
            </a:r>
            <a:r>
              <a:rPr lang="hu-HU" sz="1400" dirty="0"/>
              <a:t> in Neptun </a:t>
            </a:r>
            <a:r>
              <a:rPr lang="hu-HU" sz="1400" dirty="0" err="1"/>
              <a:t>system</a:t>
            </a:r>
            <a:r>
              <a:rPr lang="hu-HU" sz="1400" dirty="0"/>
              <a:t> (</a:t>
            </a:r>
            <a:r>
              <a:rPr lang="hu-HU" sz="1400" dirty="0" err="1"/>
              <a:t>Hungarian</a:t>
            </a:r>
            <a:r>
              <a:rPr lang="hu-HU" sz="1400" dirty="0"/>
              <a:t>)</a:t>
            </a:r>
          </a:p>
          <a:p>
            <a:pPr lvl="1"/>
            <a:r>
              <a:rPr lang="hu-HU" sz="1400" i="1" dirty="0"/>
              <a:t>BME Sportközpont </a:t>
            </a:r>
            <a:r>
              <a:rPr lang="hu-HU" sz="1400" dirty="0"/>
              <a:t>– </a:t>
            </a:r>
            <a:r>
              <a:rPr lang="hu-HU" sz="1400" dirty="0" err="1"/>
              <a:t>Location</a:t>
            </a:r>
            <a:r>
              <a:rPr lang="hu-HU" sz="1400" dirty="0"/>
              <a:t>, in this </a:t>
            </a:r>
            <a:r>
              <a:rPr lang="hu-HU" sz="1400" dirty="0" err="1"/>
              <a:t>case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BME </a:t>
            </a:r>
            <a:r>
              <a:rPr lang="hu-HU" sz="1400" dirty="0" err="1"/>
              <a:t>Sports</a:t>
            </a:r>
            <a:r>
              <a:rPr lang="hu-HU" sz="1400" dirty="0"/>
              <a:t> Center</a:t>
            </a:r>
          </a:p>
          <a:p>
            <a:pPr lvl="1"/>
            <a:endParaRPr lang="hu-HU" sz="1400" i="1" dirty="0"/>
          </a:p>
          <a:p>
            <a:r>
              <a:rPr lang="hu-HU" sz="1800" dirty="0"/>
              <a:t>In </a:t>
            </a:r>
            <a:r>
              <a:rPr lang="hu-HU" sz="1800" dirty="0" err="1"/>
              <a:t>the</a:t>
            </a:r>
            <a:r>
              <a:rPr lang="hu-HU" sz="1800" dirty="0"/>
              <a:t> Neptun </a:t>
            </a:r>
            <a:r>
              <a:rPr lang="hu-HU" sz="1800" dirty="0" err="1"/>
              <a:t>system</a:t>
            </a:r>
            <a:r>
              <a:rPr lang="hu-HU" sz="1800" dirty="0"/>
              <a:t>, </a:t>
            </a:r>
            <a:r>
              <a:rPr lang="hu-HU" sz="1800" dirty="0" err="1"/>
              <a:t>there</a:t>
            </a:r>
            <a:r>
              <a:rPr lang="hu-HU" sz="1800" dirty="0"/>
              <a:t> </a:t>
            </a:r>
            <a:r>
              <a:rPr lang="hu-HU" sz="1800" dirty="0" err="1"/>
              <a:t>are</a:t>
            </a:r>
            <a:r>
              <a:rPr lang="hu-HU" sz="1800" dirty="0"/>
              <a:t> </a:t>
            </a:r>
            <a:r>
              <a:rPr lang="hu-HU" sz="1800" dirty="0" err="1"/>
              <a:t>some</a:t>
            </a:r>
            <a:r>
              <a:rPr lang="hu-HU" sz="1800" dirty="0"/>
              <a:t> </a:t>
            </a:r>
            <a:r>
              <a:rPr lang="hu-HU" sz="1800" dirty="0" err="1"/>
              <a:t>numbers</a:t>
            </a:r>
            <a:r>
              <a:rPr lang="hu-HU" sz="1800" dirty="0"/>
              <a:t> </a:t>
            </a:r>
            <a:r>
              <a:rPr lang="hu-HU" sz="1800" dirty="0" err="1"/>
              <a:t>after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course</a:t>
            </a:r>
            <a:r>
              <a:rPr lang="hu-HU" sz="1800" dirty="0"/>
              <a:t> </a:t>
            </a:r>
            <a:r>
              <a:rPr lang="hu-HU" sz="1800" dirty="0" err="1"/>
              <a:t>codes</a:t>
            </a:r>
            <a:r>
              <a:rPr lang="hu-HU" sz="1800" dirty="0"/>
              <a:t> (</a:t>
            </a:r>
            <a:r>
              <a:rPr lang="hu-HU" sz="1800" dirty="0" err="1"/>
              <a:t>e.g</a:t>
            </a:r>
            <a:r>
              <a:rPr lang="hu-HU" sz="1800" dirty="0"/>
              <a:t>. falmaszas13, </a:t>
            </a:r>
            <a:r>
              <a:rPr lang="hu-HU" sz="1800" dirty="0" err="1"/>
              <a:t>they</a:t>
            </a:r>
            <a:r>
              <a:rPr lang="hu-HU" sz="1800" dirty="0"/>
              <a:t> </a:t>
            </a:r>
            <a:r>
              <a:rPr lang="hu-HU" sz="1800" dirty="0" err="1"/>
              <a:t>are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identifiers</a:t>
            </a:r>
            <a:r>
              <a:rPr lang="hu-HU" sz="1800" dirty="0"/>
              <a:t> of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individual</a:t>
            </a:r>
            <a:r>
              <a:rPr lang="hu-HU" sz="1800" dirty="0"/>
              <a:t> </a:t>
            </a:r>
            <a:r>
              <a:rPr lang="hu-HU" sz="1800" dirty="0" err="1"/>
              <a:t>groups</a:t>
            </a:r>
            <a:r>
              <a:rPr lang="hu-HU" sz="1800" dirty="0"/>
              <a:t>)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5160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ME_sport_2013_11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BME_sport_2013_11</Template>
  <TotalTime>0</TotalTime>
  <Words>982</Words>
  <Application>Microsoft Office PowerPoint</Application>
  <PresentationFormat>Diavetítés a képernyőre (16:10 oldalarány)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Euphemia</vt:lpstr>
      <vt:lpstr>BME_sport_2013_11</vt:lpstr>
      <vt:lpstr>   BME Physical Education classes    </vt:lpstr>
      <vt:lpstr>Physical education classes</vt:lpstr>
      <vt:lpstr>BME sporting venues </vt:lpstr>
      <vt:lpstr>PowerPoint-bemutató</vt:lpstr>
      <vt:lpstr>Contact information</vt:lpstr>
      <vt:lpstr>Classes in Neptun System</vt:lpstr>
      <vt:lpstr>What does the names mean?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Possibilities after the obligatory semesters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2013-11-10T17:43:26Z</dcterms:created>
  <dcterms:modified xsi:type="dcterms:W3CDTF">2020-09-22T00:15:14Z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