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262" r:id="rId56"/>
    <p:sldId id="263" r:id="rId57"/>
    <p:sldId id="264" r:id="rId58"/>
    <p:sldId id="260" r:id="rId59"/>
    <p:sldId id="261" r:id="rId60"/>
    <p:sldId id="266" r:id="rId61"/>
    <p:sldId id="267" r:id="rId62"/>
    <p:sldId id="268" r:id="rId63"/>
    <p:sldId id="269" r:id="rId64"/>
    <p:sldId id="270" r:id="rId6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EBB"/>
    <a:srgbClr val="63B9AF"/>
    <a:srgbClr val="5CDECC"/>
    <a:srgbClr val="78BE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75" d="100"/>
          <a:sy n="75" d="100"/>
        </p:scale>
        <p:origin x="5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BD72A5-5EFD-4DB9-A07C-88AA036293F2}" type="datetimeFigureOut">
              <a:rPr lang="hu-HU" smtClean="0"/>
              <a:pPr/>
              <a:t>2020. 02. 13.</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6A8500-B573-464F-9B44-6938ECB64676}" type="slidenum">
              <a:rPr lang="hu-HU" smtClean="0"/>
              <a:pPr/>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8B047-EA8D-448A-A89C-8A353500EA3F}" type="datetimeFigureOut">
              <a:rPr lang="hu-HU" smtClean="0"/>
              <a:pPr/>
              <a:t>2020. 02. 13.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C331B5-E4ED-4452-A68B-1F652863F17D}"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Kezdőoldal</a:t>
            </a:r>
            <a:endParaRPr lang="hu-HU" dirty="0"/>
          </a:p>
        </p:txBody>
      </p:sp>
      <p:sp>
        <p:nvSpPr>
          <p:cNvPr id="4" name="Dia számának helye 3"/>
          <p:cNvSpPr>
            <a:spLocks noGrp="1"/>
          </p:cNvSpPr>
          <p:nvPr>
            <p:ph type="sldNum" sz="quarter" idx="10"/>
          </p:nvPr>
        </p:nvSpPr>
        <p:spPr/>
        <p:txBody>
          <a:bodyPr/>
          <a:lstStyle/>
          <a:p>
            <a:fld id="{C8C331B5-E4ED-4452-A68B-1F652863F17D}" type="slidenum">
              <a:rPr lang="hu-HU" smtClean="0"/>
              <a:pPr/>
              <a:t>1</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Fő dia</a:t>
            </a:r>
          </a:p>
          <a:p>
            <a:pPr>
              <a:buFontTx/>
              <a:buChar char="-"/>
            </a:pPr>
            <a:r>
              <a:rPr lang="hu-HU" baseline="0" dirty="0" smtClean="0"/>
              <a:t>Alcím</a:t>
            </a:r>
          </a:p>
          <a:p>
            <a:pPr>
              <a:buFontTx/>
              <a:buChar char="-"/>
            </a:pPr>
            <a:r>
              <a:rPr lang="hu-HU" baseline="0" dirty="0" smtClean="0"/>
              <a:t>Szöveg</a:t>
            </a:r>
          </a:p>
          <a:p>
            <a:pPr>
              <a:buFontTx/>
              <a:buChar char="-"/>
            </a:pPr>
            <a:r>
              <a:rPr lang="hu-HU" baseline="0" dirty="0" smtClean="0"/>
              <a:t>Kép</a:t>
            </a:r>
            <a:endParaRPr lang="hu-HU" dirty="0"/>
          </a:p>
        </p:txBody>
      </p:sp>
      <p:sp>
        <p:nvSpPr>
          <p:cNvPr id="4" name="Dia számának helye 3"/>
          <p:cNvSpPr>
            <a:spLocks noGrp="1"/>
          </p:cNvSpPr>
          <p:nvPr>
            <p:ph type="sldNum" sz="quarter" idx="10"/>
          </p:nvPr>
        </p:nvSpPr>
        <p:spPr/>
        <p:txBody>
          <a:bodyPr/>
          <a:lstStyle/>
          <a:p>
            <a:fld id="{C8C331B5-E4ED-4452-A68B-1F652863F17D}" type="slidenum">
              <a:rPr lang="hu-HU" smtClean="0"/>
              <a:pPr/>
              <a:t>2</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Fejezetcím</a:t>
            </a:r>
            <a:endParaRPr lang="hu-HU" dirty="0"/>
          </a:p>
        </p:txBody>
      </p:sp>
      <p:sp>
        <p:nvSpPr>
          <p:cNvPr id="4" name="Dia számának helye 3"/>
          <p:cNvSpPr>
            <a:spLocks noGrp="1"/>
          </p:cNvSpPr>
          <p:nvPr>
            <p:ph type="sldNum" sz="quarter" idx="10"/>
          </p:nvPr>
        </p:nvSpPr>
        <p:spPr/>
        <p:txBody>
          <a:bodyPr/>
          <a:lstStyle/>
          <a:p>
            <a:fld id="{C8C331B5-E4ED-4452-A68B-1F652863F17D}" type="slidenum">
              <a:rPr lang="hu-HU" smtClean="0"/>
              <a:pPr/>
              <a:t>55</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Kiemelt szövegek 4x</a:t>
            </a:r>
            <a:endParaRPr lang="hu-HU" dirty="0"/>
          </a:p>
        </p:txBody>
      </p:sp>
      <p:sp>
        <p:nvSpPr>
          <p:cNvPr id="4" name="Dia számának helye 3"/>
          <p:cNvSpPr>
            <a:spLocks noGrp="1"/>
          </p:cNvSpPr>
          <p:nvPr>
            <p:ph type="sldNum" sz="quarter" idx="10"/>
          </p:nvPr>
        </p:nvSpPr>
        <p:spPr/>
        <p:txBody>
          <a:bodyPr/>
          <a:lstStyle/>
          <a:p>
            <a:fld id="{C8C331B5-E4ED-4452-A68B-1F652863F17D}" type="slidenum">
              <a:rPr lang="hu-HU" smtClean="0"/>
              <a:pPr/>
              <a:t>56</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Kiemelt szövegek 3x</a:t>
            </a:r>
            <a:endParaRPr lang="hu-HU" dirty="0"/>
          </a:p>
        </p:txBody>
      </p:sp>
      <p:sp>
        <p:nvSpPr>
          <p:cNvPr id="4" name="Dia számának helye 3"/>
          <p:cNvSpPr>
            <a:spLocks noGrp="1"/>
          </p:cNvSpPr>
          <p:nvPr>
            <p:ph type="sldNum" sz="quarter" idx="10"/>
          </p:nvPr>
        </p:nvSpPr>
        <p:spPr/>
        <p:txBody>
          <a:bodyPr/>
          <a:lstStyle/>
          <a:p>
            <a:fld id="{C8C331B5-E4ED-4452-A68B-1F652863F17D}" type="slidenum">
              <a:rPr lang="hu-HU" smtClean="0"/>
              <a:pPr/>
              <a:t>57</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Fődia felsorolással</a:t>
            </a:r>
            <a:endParaRPr lang="hu-HU" dirty="0"/>
          </a:p>
        </p:txBody>
      </p:sp>
      <p:sp>
        <p:nvSpPr>
          <p:cNvPr id="4" name="Dia számának helye 3"/>
          <p:cNvSpPr>
            <a:spLocks noGrp="1"/>
          </p:cNvSpPr>
          <p:nvPr>
            <p:ph type="sldNum" sz="quarter" idx="10"/>
          </p:nvPr>
        </p:nvSpPr>
        <p:spPr/>
        <p:txBody>
          <a:bodyPr/>
          <a:lstStyle/>
          <a:p>
            <a:fld id="{C8C331B5-E4ED-4452-A68B-1F652863F17D}" type="slidenum">
              <a:rPr lang="hu-HU" smtClean="0"/>
              <a:pPr/>
              <a:t>58</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C8C331B5-E4ED-4452-A68B-1F652863F17D}" type="slidenum">
              <a:rPr lang="hu-HU" smtClean="0"/>
              <a:pPr/>
              <a:t>59</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C8C331B5-E4ED-4452-A68B-1F652863F17D}" type="slidenum">
              <a:rPr lang="hu-HU" smtClean="0"/>
              <a:pPr/>
              <a:t>60</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rító">
    <p:bg>
      <p:bgPr>
        <a:gradFill>
          <a:gsLst>
            <a:gs pos="0">
              <a:srgbClr val="5CDECC">
                <a:alpha val="27000"/>
              </a:srgbClr>
            </a:gs>
            <a:gs pos="100000">
              <a:srgbClr val="63B9AF">
                <a:alpha val="64000"/>
              </a:srgbClr>
            </a:gs>
          </a:gsLst>
          <a:path path="circle">
            <a:fillToRect r="100000" b="100000"/>
          </a:path>
        </a:gradFill>
        <a:effectLst/>
      </p:bgPr>
    </p:bg>
    <p:spTree>
      <p:nvGrpSpPr>
        <p:cNvPr id="1" name=""/>
        <p:cNvGrpSpPr/>
        <p:nvPr/>
      </p:nvGrpSpPr>
      <p:grpSpPr>
        <a:xfrm>
          <a:off x="0" y="0"/>
          <a:ext cx="0" cy="0"/>
          <a:chOff x="0" y="0"/>
          <a:chExt cx="0" cy="0"/>
        </a:xfrm>
      </p:grpSpPr>
      <p:sp>
        <p:nvSpPr>
          <p:cNvPr id="7" name="Ellipszis 6"/>
          <p:cNvSpPr/>
          <p:nvPr userDrawn="1"/>
        </p:nvSpPr>
        <p:spPr>
          <a:xfrm>
            <a:off x="2928926" y="-428652"/>
            <a:ext cx="6786610" cy="6786610"/>
          </a:xfrm>
          <a:prstGeom prst="ellipse">
            <a:avLst/>
          </a:prstGeom>
          <a:blipFill dpi="0" rotWithShape="1">
            <a:blip r:embed="rId2" cstate="print"/>
            <a:srcRect/>
            <a:stretch>
              <a:fillRect l="-19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Picture 6" descr="D:\Grafika\Design - BME _ GTK\Web\Elemek\slide_korong_türkiz.png"/>
          <p:cNvPicPr>
            <a:picLocks noChangeAspect="1" noChangeArrowheads="1"/>
          </p:cNvPicPr>
          <p:nvPr userDrawn="1"/>
        </p:nvPicPr>
        <p:blipFill>
          <a:blip r:embed="rId3"/>
          <a:srcRect/>
          <a:stretch>
            <a:fillRect/>
          </a:stretch>
        </p:blipFill>
        <p:spPr bwMode="auto">
          <a:xfrm>
            <a:off x="428596" y="785794"/>
            <a:ext cx="5572164" cy="5572164"/>
          </a:xfrm>
          <a:prstGeom prst="rect">
            <a:avLst/>
          </a:prstGeom>
          <a:noFill/>
        </p:spPr>
      </p:pic>
      <p:sp>
        <p:nvSpPr>
          <p:cNvPr id="10" name="Ellipszis 9"/>
          <p:cNvSpPr/>
          <p:nvPr userDrawn="1"/>
        </p:nvSpPr>
        <p:spPr>
          <a:xfrm>
            <a:off x="1678761" y="5072074"/>
            <a:ext cx="5786478" cy="5786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Picture 2" descr="D:\Grafika\Design - BME _ GTK\Logo\BME GTK logó Fekete betü.png"/>
          <p:cNvPicPr>
            <a:picLocks noChangeAspect="1" noChangeArrowheads="1"/>
          </p:cNvPicPr>
          <p:nvPr userDrawn="1"/>
        </p:nvPicPr>
        <p:blipFill>
          <a:blip r:embed="rId4"/>
          <a:srcRect/>
          <a:stretch>
            <a:fillRect/>
          </a:stretch>
        </p:blipFill>
        <p:spPr bwMode="auto">
          <a:xfrm>
            <a:off x="2786050" y="5786454"/>
            <a:ext cx="3702999" cy="829404"/>
          </a:xfrm>
          <a:prstGeom prst="rect">
            <a:avLst/>
          </a:prstGeom>
          <a:noFill/>
        </p:spPr>
      </p:pic>
      <p:sp>
        <p:nvSpPr>
          <p:cNvPr id="15" name="Szöveg helye 14"/>
          <p:cNvSpPr>
            <a:spLocks noGrp="1"/>
          </p:cNvSpPr>
          <p:nvPr>
            <p:ph type="body" sz="quarter" idx="10" hasCustomPrompt="1"/>
          </p:nvPr>
        </p:nvSpPr>
        <p:spPr>
          <a:xfrm>
            <a:off x="428596" y="2714620"/>
            <a:ext cx="5572124" cy="1714500"/>
          </a:xfrm>
          <a:prstGeom prst="rect">
            <a:avLst/>
          </a:prstGeom>
        </p:spPr>
        <p:txBody>
          <a:bodyPr anchor="ctr"/>
          <a:lstStyle>
            <a:lvl1pPr algn="ctr">
              <a:buNone/>
              <a:defRPr sz="4400"/>
            </a:lvl1pPr>
          </a:lstStyle>
          <a:p>
            <a:pPr lvl="0"/>
            <a:r>
              <a:rPr lang="hu-HU" b="1" cap="all" dirty="0" smtClean="0">
                <a:solidFill>
                  <a:schemeClr val="bg1"/>
                </a:solidFill>
                <a:latin typeface="Myriad Pro" pitchFamily="34" charset="0"/>
              </a:rPr>
              <a:t>ELŐADÁS CÍME</a:t>
            </a:r>
            <a:endParaRPr lang="hu-H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fld id="{E5E67B31-A2B6-4804-9DBC-9B2CD7E3DF48}" type="datetimeFigureOut">
              <a:rPr lang="hu-HU"/>
              <a:pPr>
                <a:defRPr/>
              </a:pPr>
              <a:t>2020. 02. 13.</a:t>
            </a:fld>
            <a:endParaRPr lang="hu-HU"/>
          </a:p>
        </p:txBody>
      </p:sp>
      <p:sp>
        <p:nvSpPr>
          <p:cNvPr id="5" name="Footer Placeholder 4"/>
          <p:cNvSpPr>
            <a:spLocks noGrp="1"/>
          </p:cNvSpPr>
          <p:nvPr>
            <p:ph type="ftr" sz="quarter" idx="11"/>
          </p:nvPr>
        </p:nvSpPr>
        <p:spPr/>
        <p:txBody>
          <a:bodyPr/>
          <a:lstStyle>
            <a:lvl1pPr>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pPr>
              <a:defRPr/>
            </a:pPr>
            <a:fld id="{680A788F-DA05-4BD3-9CB7-D428108BA3A4}" type="slidenum">
              <a:rPr lang="hu-HU"/>
              <a:pPr>
                <a:defRPr/>
              </a:pPr>
              <a:t>‹#›</a:t>
            </a:fld>
            <a:endParaRPr lang="hu-HU"/>
          </a:p>
        </p:txBody>
      </p:sp>
    </p:spTree>
    <p:extLst>
      <p:ext uri="{BB962C8B-B14F-4D97-AF65-F5344CB8AC3E}">
        <p14:creationId xmlns:p14="http://schemas.microsoft.com/office/powerpoint/2010/main" val="40417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dia">
    <p:bg>
      <p:bgPr>
        <a:blipFill dpi="0" rotWithShape="1">
          <a:blip r:embed="rId2">
            <a:lum/>
          </a:blip>
          <a:srcRect/>
          <a:stretch>
            <a:fillRect l="2000"/>
          </a:stretch>
        </a:blipFill>
        <a:effectLst/>
      </p:bgPr>
    </p:bg>
    <p:spTree>
      <p:nvGrpSpPr>
        <p:cNvPr id="1" name=""/>
        <p:cNvGrpSpPr/>
        <p:nvPr/>
      </p:nvGrpSpPr>
      <p:grpSpPr>
        <a:xfrm>
          <a:off x="0" y="0"/>
          <a:ext cx="0" cy="0"/>
          <a:chOff x="0" y="0"/>
          <a:chExt cx="0" cy="0"/>
        </a:xfrm>
      </p:grpSpPr>
      <p:pic>
        <p:nvPicPr>
          <p:cNvPr id="7" name="Picture 3" descr="D:\Grafika\Design - BME _ GTK\Web\Elemek\slide_korong_kék.png"/>
          <p:cNvPicPr>
            <a:picLocks noChangeAspect="1" noChangeArrowheads="1"/>
          </p:cNvPicPr>
          <p:nvPr userDrawn="1"/>
        </p:nvPicPr>
        <p:blipFill>
          <a:blip r:embed="rId3"/>
          <a:srcRect/>
          <a:stretch>
            <a:fillRect/>
          </a:stretch>
        </p:blipFill>
        <p:spPr bwMode="auto">
          <a:xfrm>
            <a:off x="1797791" y="654791"/>
            <a:ext cx="5548418" cy="5548418"/>
          </a:xfrm>
          <a:prstGeom prst="rect">
            <a:avLst/>
          </a:prstGeom>
          <a:noFill/>
        </p:spPr>
      </p:pic>
      <p:pic>
        <p:nvPicPr>
          <p:cNvPr id="9" name="Picture 2" descr="D:\Grafika\Design - BME _ GTK\Logo\BME GTK logó Fekete betü.png"/>
          <p:cNvPicPr>
            <a:picLocks noChangeAspect="1" noChangeArrowheads="1"/>
          </p:cNvPicPr>
          <p:nvPr userDrawn="1"/>
        </p:nvPicPr>
        <p:blipFill>
          <a:blip r:embed="rId4"/>
          <a:srcRect/>
          <a:stretch>
            <a:fillRect/>
          </a:stretch>
        </p:blipFill>
        <p:spPr bwMode="auto">
          <a:xfrm>
            <a:off x="285720" y="5786454"/>
            <a:ext cx="3702999" cy="829404"/>
          </a:xfrm>
          <a:prstGeom prst="rect">
            <a:avLst/>
          </a:prstGeom>
          <a:noFill/>
        </p:spPr>
      </p:pic>
      <p:sp>
        <p:nvSpPr>
          <p:cNvPr id="11" name="Szöveg helye 10"/>
          <p:cNvSpPr>
            <a:spLocks noGrp="1"/>
          </p:cNvSpPr>
          <p:nvPr>
            <p:ph type="body" sz="quarter" idx="10" hasCustomPrompt="1"/>
          </p:nvPr>
        </p:nvSpPr>
        <p:spPr>
          <a:xfrm>
            <a:off x="1785918" y="1857364"/>
            <a:ext cx="5572145" cy="3000375"/>
          </a:xfrm>
          <a:prstGeom prst="rect">
            <a:avLst/>
          </a:prstGeom>
        </p:spPr>
        <p:txBody>
          <a:bodyPr anchor="ctr"/>
          <a:lstStyle>
            <a:lvl1pPr algn="ctr">
              <a:buNone/>
              <a:defRPr sz="4400" b="1">
                <a:solidFill>
                  <a:schemeClr val="bg1"/>
                </a:solidFill>
                <a:latin typeface="Myriad Pro" pitchFamily="34" charset="0"/>
              </a:defRPr>
            </a:lvl1pPr>
            <a:lvl2pPr>
              <a:buNone/>
              <a:defRPr/>
            </a:lvl2pPr>
            <a:lvl3pPr>
              <a:buNone/>
              <a:defRPr/>
            </a:lvl3pPr>
            <a:lvl4pPr>
              <a:buNone/>
              <a:defRPr/>
            </a:lvl4pPr>
            <a:lvl5pPr>
              <a:buNone/>
              <a:defRPr/>
            </a:lvl5pPr>
          </a:lstStyle>
          <a:p>
            <a:pPr lvl="0"/>
            <a:r>
              <a:rPr lang="hu-HU" dirty="0" smtClean="0"/>
              <a:t>FEJEZET CÍM</a:t>
            </a:r>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iemelt szöveg">
    <p:spTree>
      <p:nvGrpSpPr>
        <p:cNvPr id="1" name=""/>
        <p:cNvGrpSpPr/>
        <p:nvPr/>
      </p:nvGrpSpPr>
      <p:grpSpPr>
        <a:xfrm>
          <a:off x="0" y="0"/>
          <a:ext cx="0" cy="0"/>
          <a:chOff x="0" y="0"/>
          <a:chExt cx="0" cy="0"/>
        </a:xfrm>
      </p:grpSpPr>
      <p:pic>
        <p:nvPicPr>
          <p:cNvPr id="7" name="Picture 2" descr="D:\Grafika\Design - BME _ GTK\Web\Elemek\slide_korong_türkiz.png"/>
          <p:cNvPicPr>
            <a:picLocks noChangeAspect="1" noChangeArrowheads="1"/>
          </p:cNvPicPr>
          <p:nvPr userDrawn="1"/>
        </p:nvPicPr>
        <p:blipFill>
          <a:blip r:embed="rId2"/>
          <a:srcRect/>
          <a:stretch>
            <a:fillRect/>
          </a:stretch>
        </p:blipFill>
        <p:spPr bwMode="auto">
          <a:xfrm>
            <a:off x="1714480" y="571480"/>
            <a:ext cx="5715040" cy="5715040"/>
          </a:xfrm>
          <a:prstGeom prst="rect">
            <a:avLst/>
          </a:prstGeom>
          <a:noFill/>
        </p:spPr>
      </p:pic>
      <p:sp>
        <p:nvSpPr>
          <p:cNvPr id="8" name="Szöveg helye 10"/>
          <p:cNvSpPr>
            <a:spLocks noGrp="1"/>
          </p:cNvSpPr>
          <p:nvPr>
            <p:ph type="body" sz="quarter" idx="10" hasCustomPrompt="1"/>
          </p:nvPr>
        </p:nvSpPr>
        <p:spPr>
          <a:xfrm>
            <a:off x="1785918" y="1857364"/>
            <a:ext cx="5572145" cy="3000375"/>
          </a:xfrm>
          <a:prstGeom prst="rect">
            <a:avLst/>
          </a:prstGeom>
        </p:spPr>
        <p:txBody>
          <a:bodyPr anchor="ctr"/>
          <a:lstStyle>
            <a:lvl1pPr algn="ctr">
              <a:lnSpc>
                <a:spcPts val="4600"/>
              </a:lnSpc>
              <a:buNone/>
              <a:defRPr sz="4400" b="1">
                <a:solidFill>
                  <a:schemeClr val="bg1"/>
                </a:solidFill>
                <a:latin typeface="Myriad Pro" pitchFamily="34" charset="0"/>
              </a:defRPr>
            </a:lvl1pPr>
            <a:lvl2pPr>
              <a:buNone/>
              <a:defRPr/>
            </a:lvl2pPr>
            <a:lvl3pPr>
              <a:buNone/>
              <a:defRPr/>
            </a:lvl3pPr>
            <a:lvl4pPr>
              <a:buNone/>
              <a:defRPr/>
            </a:lvl4pPr>
            <a:lvl5pPr>
              <a:buNone/>
              <a:defRPr/>
            </a:lvl5pPr>
          </a:lstStyle>
          <a:p>
            <a:pPr lvl="0"/>
            <a:r>
              <a:rPr lang="hu-HU" dirty="0" smtClean="0"/>
              <a:t>Kiemelt </a:t>
            </a:r>
          </a:p>
          <a:p>
            <a:pPr lvl="0"/>
            <a:r>
              <a:rPr lang="hu-HU" dirty="0" smtClean="0"/>
              <a:t>szöveg</a:t>
            </a:r>
            <a:endParaRPr lang="hu-H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rtalom 1">
    <p:spTree>
      <p:nvGrpSpPr>
        <p:cNvPr id="1" name=""/>
        <p:cNvGrpSpPr/>
        <p:nvPr/>
      </p:nvGrpSpPr>
      <p:grpSpPr>
        <a:xfrm>
          <a:off x="0" y="0"/>
          <a:ext cx="0" cy="0"/>
          <a:chOff x="0" y="0"/>
          <a:chExt cx="0" cy="0"/>
        </a:xfrm>
      </p:grpSpPr>
      <p:grpSp>
        <p:nvGrpSpPr>
          <p:cNvPr id="8" name="Csoportba foglalás 7"/>
          <p:cNvGrpSpPr/>
          <p:nvPr userDrawn="1"/>
        </p:nvGrpSpPr>
        <p:grpSpPr>
          <a:xfrm>
            <a:off x="-71470" y="-142900"/>
            <a:ext cx="1500198" cy="1500198"/>
            <a:chOff x="-71470" y="-428676"/>
            <a:chExt cx="1500198" cy="1500198"/>
          </a:xfrm>
        </p:grpSpPr>
        <p:sp>
          <p:nvSpPr>
            <p:cNvPr id="9" name="Ellipszis 8"/>
            <p:cNvSpPr/>
            <p:nvPr/>
          </p:nvSpPr>
          <p:spPr>
            <a:xfrm>
              <a:off x="-71470" y="-428676"/>
              <a:ext cx="1500198" cy="1500198"/>
            </a:xfrm>
            <a:prstGeom prst="ellipse">
              <a:avLst/>
            </a:prstGeom>
            <a:solidFill>
              <a:srgbClr val="9AC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 name="Egyenes összekötő 9"/>
            <p:cNvCxnSpPr/>
            <p:nvPr/>
          </p:nvCxnSpPr>
          <p:spPr>
            <a:xfrm rot="10800000">
              <a:off x="0" y="857232"/>
              <a:ext cx="85722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Szöveg helye 11"/>
          <p:cNvSpPr>
            <a:spLocks noGrp="1"/>
          </p:cNvSpPr>
          <p:nvPr>
            <p:ph type="body" sz="quarter" idx="10" hasCustomPrompt="1"/>
          </p:nvPr>
        </p:nvSpPr>
        <p:spPr>
          <a:xfrm>
            <a:off x="214313" y="285728"/>
            <a:ext cx="6215062" cy="785835"/>
          </a:xfrm>
        </p:spPr>
        <p:txBody>
          <a:bodyPr anchor="ctr">
            <a:noAutofit/>
          </a:bodyPr>
          <a:lstStyle>
            <a:lvl1pPr>
              <a:defRPr sz="4400" b="1" cap="all" baseline="0">
                <a:latin typeface="Myriad Pro" pitchFamily="34" charset="0"/>
              </a:defRPr>
            </a:lvl1pPr>
          </a:lstStyle>
          <a:p>
            <a:pPr lvl="0"/>
            <a:r>
              <a:rPr lang="hu-HU" dirty="0" smtClean="0"/>
              <a:t>Diacím</a:t>
            </a:r>
            <a:endParaRPr lang="hu-HU" dirty="0"/>
          </a:p>
        </p:txBody>
      </p:sp>
      <p:sp>
        <p:nvSpPr>
          <p:cNvPr id="13" name="Szöveg helye 11"/>
          <p:cNvSpPr>
            <a:spLocks noGrp="1"/>
          </p:cNvSpPr>
          <p:nvPr>
            <p:ph type="body" sz="quarter" idx="11" hasCustomPrompt="1"/>
          </p:nvPr>
        </p:nvSpPr>
        <p:spPr>
          <a:xfrm>
            <a:off x="500034" y="1428736"/>
            <a:ext cx="6215062" cy="785835"/>
          </a:xfrm>
        </p:spPr>
        <p:txBody>
          <a:bodyPr anchor="ctr">
            <a:noAutofit/>
          </a:bodyPr>
          <a:lstStyle>
            <a:lvl1pPr>
              <a:defRPr sz="4000" b="1" cap="all" baseline="0">
                <a:solidFill>
                  <a:srgbClr val="63B9AF"/>
                </a:solidFill>
                <a:latin typeface="Corbel" pitchFamily="34" charset="0"/>
              </a:defRPr>
            </a:lvl1pPr>
          </a:lstStyle>
          <a:p>
            <a:pPr lvl="0"/>
            <a:r>
              <a:rPr lang="hu-HU" dirty="0" smtClean="0"/>
              <a:t>Alcím</a:t>
            </a:r>
            <a:endParaRPr lang="hu-HU" dirty="0"/>
          </a:p>
        </p:txBody>
      </p:sp>
      <p:sp>
        <p:nvSpPr>
          <p:cNvPr id="14" name="Szöveg helye 11"/>
          <p:cNvSpPr>
            <a:spLocks noGrp="1"/>
          </p:cNvSpPr>
          <p:nvPr>
            <p:ph type="body" sz="quarter" idx="12" hasCustomPrompt="1"/>
          </p:nvPr>
        </p:nvSpPr>
        <p:spPr>
          <a:xfrm>
            <a:off x="500034" y="2214554"/>
            <a:ext cx="8001056" cy="4071966"/>
          </a:xfrm>
        </p:spPr>
        <p:txBody>
          <a:bodyPr anchor="t">
            <a:noAutofit/>
          </a:bodyPr>
          <a:lstStyle>
            <a:lvl1pPr>
              <a:defRPr sz="3600" b="0" i="0" cap="none" baseline="0">
                <a:solidFill>
                  <a:schemeClr val="tx1"/>
                </a:solidFill>
                <a:latin typeface="Corbel" pitchFamily="34" charset="0"/>
              </a:defRPr>
            </a:lvl1pPr>
          </a:lstStyle>
          <a:p>
            <a:pPr lvl="0"/>
            <a:r>
              <a:rPr lang="hu-HU" dirty="0" smtClean="0"/>
              <a:t>Szöveg</a:t>
            </a:r>
            <a:endParaRPr lang="hu-H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a tartalom">
    <p:spTree>
      <p:nvGrpSpPr>
        <p:cNvPr id="1" name=""/>
        <p:cNvGrpSpPr/>
        <p:nvPr/>
      </p:nvGrpSpPr>
      <p:grpSpPr>
        <a:xfrm>
          <a:off x="0" y="0"/>
          <a:ext cx="0" cy="0"/>
          <a:chOff x="0" y="0"/>
          <a:chExt cx="0" cy="0"/>
        </a:xfrm>
      </p:grpSpPr>
      <p:sp>
        <p:nvSpPr>
          <p:cNvPr id="10" name="Szöveg helye 11"/>
          <p:cNvSpPr>
            <a:spLocks noGrp="1"/>
          </p:cNvSpPr>
          <p:nvPr>
            <p:ph type="body" sz="quarter" idx="11" hasCustomPrompt="1"/>
          </p:nvPr>
        </p:nvSpPr>
        <p:spPr>
          <a:xfrm>
            <a:off x="500034" y="571480"/>
            <a:ext cx="6215062" cy="785835"/>
          </a:xfrm>
        </p:spPr>
        <p:txBody>
          <a:bodyPr anchor="ctr">
            <a:noAutofit/>
          </a:bodyPr>
          <a:lstStyle>
            <a:lvl1pPr>
              <a:defRPr sz="4000" b="1" cap="all" baseline="0">
                <a:solidFill>
                  <a:srgbClr val="63B9AF"/>
                </a:solidFill>
                <a:latin typeface="Corbel" pitchFamily="34" charset="0"/>
              </a:defRPr>
            </a:lvl1pPr>
          </a:lstStyle>
          <a:p>
            <a:pPr lvl="0"/>
            <a:r>
              <a:rPr lang="hu-HU" dirty="0" smtClean="0"/>
              <a:t>Alcím</a:t>
            </a:r>
            <a:endParaRPr lang="hu-HU" dirty="0"/>
          </a:p>
        </p:txBody>
      </p:sp>
      <p:sp>
        <p:nvSpPr>
          <p:cNvPr id="11" name="Szöveg helye 11"/>
          <p:cNvSpPr>
            <a:spLocks noGrp="1"/>
          </p:cNvSpPr>
          <p:nvPr>
            <p:ph type="body" sz="quarter" idx="12" hasCustomPrompt="1"/>
          </p:nvPr>
        </p:nvSpPr>
        <p:spPr>
          <a:xfrm>
            <a:off x="500034" y="1357298"/>
            <a:ext cx="7929618" cy="4071966"/>
          </a:xfrm>
        </p:spPr>
        <p:txBody>
          <a:bodyPr anchor="t">
            <a:noAutofit/>
          </a:bodyPr>
          <a:lstStyle>
            <a:lvl1pPr>
              <a:defRPr sz="3600" b="0" i="0" cap="none" baseline="0">
                <a:solidFill>
                  <a:schemeClr val="tx1"/>
                </a:solidFill>
                <a:latin typeface="Corbel" pitchFamily="34" charset="0"/>
              </a:defRPr>
            </a:lvl1pPr>
          </a:lstStyle>
          <a:p>
            <a:pPr lvl="0"/>
            <a:r>
              <a:rPr lang="hu-HU" dirty="0" smtClean="0"/>
              <a:t>Szöveg</a:t>
            </a:r>
            <a:endParaRPr lang="hu-H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lsorolás">
    <p:spTree>
      <p:nvGrpSpPr>
        <p:cNvPr id="1" name=""/>
        <p:cNvGrpSpPr/>
        <p:nvPr/>
      </p:nvGrpSpPr>
      <p:grpSpPr>
        <a:xfrm>
          <a:off x="0" y="0"/>
          <a:ext cx="0" cy="0"/>
          <a:chOff x="0" y="0"/>
          <a:chExt cx="0" cy="0"/>
        </a:xfrm>
      </p:grpSpPr>
      <p:grpSp>
        <p:nvGrpSpPr>
          <p:cNvPr id="6" name="Csoportba foglalás 5"/>
          <p:cNvGrpSpPr/>
          <p:nvPr userDrawn="1"/>
        </p:nvGrpSpPr>
        <p:grpSpPr>
          <a:xfrm>
            <a:off x="-71470" y="-142900"/>
            <a:ext cx="1500198" cy="1500198"/>
            <a:chOff x="-71470" y="-428676"/>
            <a:chExt cx="1500198" cy="1500198"/>
          </a:xfrm>
        </p:grpSpPr>
        <p:sp>
          <p:nvSpPr>
            <p:cNvPr id="7" name="Ellipszis 6"/>
            <p:cNvSpPr/>
            <p:nvPr/>
          </p:nvSpPr>
          <p:spPr>
            <a:xfrm>
              <a:off x="-71470" y="-428676"/>
              <a:ext cx="1500198" cy="1500198"/>
            </a:xfrm>
            <a:prstGeom prst="ellipse">
              <a:avLst/>
            </a:prstGeom>
            <a:solidFill>
              <a:srgbClr val="9AC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8" name="Egyenes összekötő 7"/>
            <p:cNvCxnSpPr/>
            <p:nvPr/>
          </p:nvCxnSpPr>
          <p:spPr>
            <a:xfrm rot="10800000">
              <a:off x="0" y="857232"/>
              <a:ext cx="85722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Szöveg helye 11"/>
          <p:cNvSpPr>
            <a:spLocks noGrp="1"/>
          </p:cNvSpPr>
          <p:nvPr>
            <p:ph type="body" sz="quarter" idx="10" hasCustomPrompt="1"/>
          </p:nvPr>
        </p:nvSpPr>
        <p:spPr>
          <a:xfrm>
            <a:off x="214313" y="285728"/>
            <a:ext cx="6215062" cy="785835"/>
          </a:xfrm>
        </p:spPr>
        <p:txBody>
          <a:bodyPr anchor="ctr">
            <a:noAutofit/>
          </a:bodyPr>
          <a:lstStyle>
            <a:lvl1pPr>
              <a:defRPr sz="4400" b="1" cap="all" baseline="0">
                <a:latin typeface="Myriad Pro" pitchFamily="34" charset="0"/>
              </a:defRPr>
            </a:lvl1pPr>
          </a:lstStyle>
          <a:p>
            <a:pPr lvl="0"/>
            <a:r>
              <a:rPr lang="hu-HU" dirty="0" smtClean="0"/>
              <a:t>Diacím</a:t>
            </a:r>
            <a:endParaRPr lang="hu-HU" dirty="0"/>
          </a:p>
        </p:txBody>
      </p:sp>
      <p:sp>
        <p:nvSpPr>
          <p:cNvPr id="11" name="Szöveg helye 11"/>
          <p:cNvSpPr>
            <a:spLocks noGrp="1"/>
          </p:cNvSpPr>
          <p:nvPr>
            <p:ph type="body" sz="quarter" idx="12" hasCustomPrompt="1"/>
          </p:nvPr>
        </p:nvSpPr>
        <p:spPr>
          <a:xfrm>
            <a:off x="1785918" y="3357562"/>
            <a:ext cx="6715172" cy="2786082"/>
          </a:xfrm>
        </p:spPr>
        <p:txBody>
          <a:bodyPr anchor="t">
            <a:noAutofit/>
          </a:bodyPr>
          <a:lstStyle>
            <a:lvl1pPr marL="342900" marR="0" indent="-342900" algn="l" defTabSz="914400" rtl="0" eaLnBrk="1" fontAlgn="auto" latinLnBrk="0" hangingPunct="1">
              <a:lnSpc>
                <a:spcPct val="100000"/>
              </a:lnSpc>
              <a:spcBef>
                <a:spcPct val="20000"/>
              </a:spcBef>
              <a:spcAft>
                <a:spcPts val="0"/>
              </a:spcAft>
              <a:buClr>
                <a:schemeClr val="accent5">
                  <a:lumMod val="75000"/>
                </a:schemeClr>
              </a:buClr>
              <a:buSzTx/>
              <a:buFont typeface="Arial" pitchFamily="34" charset="0"/>
              <a:buChar char="•"/>
              <a:tabLst/>
              <a:defRPr sz="3600" b="0" i="0" cap="none" baseline="0">
                <a:solidFill>
                  <a:schemeClr val="tx1"/>
                </a:solidFill>
                <a:latin typeface="Corbel" pitchFamily="34" charset="0"/>
              </a:defRPr>
            </a:lvl1pPr>
          </a:lstStyle>
          <a:p>
            <a:pPr lvl="0"/>
            <a:r>
              <a:rPr lang="hu-HU" dirty="0" smtClean="0"/>
              <a:t>Felsorolás</a:t>
            </a:r>
          </a:p>
          <a:p>
            <a:pPr marL="342900" marR="0" lvl="0" indent="-342900" algn="l" defTabSz="914400" rtl="0" eaLnBrk="1" fontAlgn="auto" latinLnBrk="0" hangingPunct="1">
              <a:lnSpc>
                <a:spcPct val="100000"/>
              </a:lnSpc>
              <a:spcBef>
                <a:spcPct val="20000"/>
              </a:spcBef>
              <a:spcAft>
                <a:spcPts val="0"/>
              </a:spcAft>
              <a:buClr>
                <a:schemeClr val="accent5">
                  <a:lumMod val="75000"/>
                </a:schemeClr>
              </a:buClr>
              <a:buSzTx/>
              <a:buFont typeface="Arial" pitchFamily="34" charset="0"/>
              <a:buChar char="•"/>
              <a:tabLst/>
              <a:defRPr/>
            </a:pPr>
            <a:r>
              <a:rPr lang="hu-HU" dirty="0" smtClean="0"/>
              <a:t>Felsorolás</a:t>
            </a:r>
          </a:p>
          <a:p>
            <a:pPr marL="342900" marR="0" lvl="0" indent="-342900" algn="l" defTabSz="914400" rtl="0" eaLnBrk="1" fontAlgn="auto" latinLnBrk="0" hangingPunct="1">
              <a:lnSpc>
                <a:spcPct val="100000"/>
              </a:lnSpc>
              <a:spcBef>
                <a:spcPct val="20000"/>
              </a:spcBef>
              <a:spcAft>
                <a:spcPts val="0"/>
              </a:spcAft>
              <a:buClr>
                <a:schemeClr val="accent5">
                  <a:lumMod val="75000"/>
                </a:schemeClr>
              </a:buClr>
              <a:buSzTx/>
              <a:buFont typeface="Arial" pitchFamily="34" charset="0"/>
              <a:buChar char="•"/>
              <a:tabLst/>
              <a:defRPr/>
            </a:pPr>
            <a:r>
              <a:rPr lang="hu-HU" dirty="0" smtClean="0"/>
              <a:t>Felsorolás</a:t>
            </a:r>
          </a:p>
          <a:p>
            <a:pPr marL="342900" marR="0" lvl="0" indent="-342900" algn="l" defTabSz="914400" rtl="0" eaLnBrk="1" fontAlgn="auto" latinLnBrk="0" hangingPunct="1">
              <a:lnSpc>
                <a:spcPct val="100000"/>
              </a:lnSpc>
              <a:spcBef>
                <a:spcPct val="20000"/>
              </a:spcBef>
              <a:spcAft>
                <a:spcPts val="0"/>
              </a:spcAft>
              <a:buClr>
                <a:schemeClr val="accent5">
                  <a:lumMod val="75000"/>
                </a:schemeClr>
              </a:buClr>
              <a:buSzTx/>
              <a:buFont typeface="Arial" pitchFamily="34" charset="0"/>
              <a:buChar char="•"/>
              <a:tabLst/>
              <a:defRPr/>
            </a:pPr>
            <a:r>
              <a:rPr lang="hu-HU" dirty="0" smtClean="0"/>
              <a:t>Felsorolás</a:t>
            </a:r>
          </a:p>
          <a:p>
            <a:pPr lvl="0"/>
            <a:endParaRPr lang="hu-HU" dirty="0" smtClean="0"/>
          </a:p>
        </p:txBody>
      </p:sp>
      <p:sp>
        <p:nvSpPr>
          <p:cNvPr id="12" name="Szöveg helye 11"/>
          <p:cNvSpPr>
            <a:spLocks noGrp="1"/>
          </p:cNvSpPr>
          <p:nvPr>
            <p:ph type="body" sz="quarter" idx="13" hasCustomPrompt="1"/>
          </p:nvPr>
        </p:nvSpPr>
        <p:spPr>
          <a:xfrm>
            <a:off x="500034" y="2285992"/>
            <a:ext cx="7929618" cy="857256"/>
          </a:xfrm>
        </p:spPr>
        <p:txBody>
          <a:bodyPr anchor="t">
            <a:noAutofit/>
          </a:bodyPr>
          <a:lstStyle>
            <a:lvl1pPr>
              <a:defRPr sz="3600" b="0" i="0" cap="none" baseline="0">
                <a:solidFill>
                  <a:schemeClr val="tx1"/>
                </a:solidFill>
                <a:latin typeface="Corbel" pitchFamily="34" charset="0"/>
              </a:defRPr>
            </a:lvl1pPr>
          </a:lstStyle>
          <a:p>
            <a:pPr lvl="0"/>
            <a:r>
              <a:rPr lang="hu-HU" dirty="0" smtClean="0"/>
              <a:t>Szöveg</a:t>
            </a:r>
            <a:endParaRPr lang="hu-HU" dirty="0"/>
          </a:p>
        </p:txBody>
      </p:sp>
      <p:sp>
        <p:nvSpPr>
          <p:cNvPr id="13" name="Szöveg helye 11"/>
          <p:cNvSpPr>
            <a:spLocks noGrp="1"/>
          </p:cNvSpPr>
          <p:nvPr>
            <p:ph type="body" sz="quarter" idx="11" hasCustomPrompt="1"/>
          </p:nvPr>
        </p:nvSpPr>
        <p:spPr>
          <a:xfrm>
            <a:off x="500034" y="1500174"/>
            <a:ext cx="6215062" cy="785835"/>
          </a:xfrm>
        </p:spPr>
        <p:txBody>
          <a:bodyPr anchor="ctr">
            <a:noAutofit/>
          </a:bodyPr>
          <a:lstStyle>
            <a:lvl1pPr>
              <a:defRPr sz="4000" b="1" cap="all" baseline="0">
                <a:solidFill>
                  <a:srgbClr val="63B9AF"/>
                </a:solidFill>
                <a:latin typeface="Corbel" pitchFamily="34" charset="0"/>
              </a:defRPr>
            </a:lvl1pPr>
          </a:lstStyle>
          <a:p>
            <a:pPr lvl="0"/>
            <a:r>
              <a:rPr lang="hu-HU" dirty="0" smtClean="0"/>
              <a:t>Alcím</a:t>
            </a:r>
            <a:endParaRPr lang="hu-H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lsorolás 2">
    <p:spTree>
      <p:nvGrpSpPr>
        <p:cNvPr id="1" name=""/>
        <p:cNvGrpSpPr/>
        <p:nvPr/>
      </p:nvGrpSpPr>
      <p:grpSpPr>
        <a:xfrm>
          <a:off x="0" y="0"/>
          <a:ext cx="0" cy="0"/>
          <a:chOff x="0" y="0"/>
          <a:chExt cx="0" cy="0"/>
        </a:xfrm>
      </p:grpSpPr>
      <p:sp>
        <p:nvSpPr>
          <p:cNvPr id="3" name="Szöveg helye 11"/>
          <p:cNvSpPr>
            <a:spLocks noGrp="1"/>
          </p:cNvSpPr>
          <p:nvPr>
            <p:ph type="body" sz="quarter" idx="12" hasCustomPrompt="1"/>
          </p:nvPr>
        </p:nvSpPr>
        <p:spPr>
          <a:xfrm>
            <a:off x="1785918" y="2214554"/>
            <a:ext cx="6715172" cy="2786082"/>
          </a:xfrm>
        </p:spPr>
        <p:txBody>
          <a:bodyPr anchor="t">
            <a:noAutofit/>
          </a:bodyPr>
          <a:lstStyle>
            <a:lvl1pPr marL="342900" marR="0" indent="-342900" algn="l" defTabSz="914400" rtl="0" eaLnBrk="1" fontAlgn="auto" latinLnBrk="0" hangingPunct="1">
              <a:lnSpc>
                <a:spcPct val="100000"/>
              </a:lnSpc>
              <a:spcBef>
                <a:spcPct val="20000"/>
              </a:spcBef>
              <a:spcAft>
                <a:spcPts val="0"/>
              </a:spcAft>
              <a:buClr>
                <a:schemeClr val="accent5">
                  <a:lumMod val="75000"/>
                </a:schemeClr>
              </a:buClr>
              <a:buSzTx/>
              <a:buFont typeface="Arial" pitchFamily="34" charset="0"/>
              <a:buChar char="•"/>
              <a:tabLst/>
              <a:defRPr sz="3600" b="0" i="0" cap="none" baseline="0">
                <a:solidFill>
                  <a:schemeClr val="tx1"/>
                </a:solidFill>
                <a:latin typeface="Corbel" pitchFamily="34" charset="0"/>
              </a:defRPr>
            </a:lvl1pPr>
          </a:lstStyle>
          <a:p>
            <a:pPr lvl="0"/>
            <a:r>
              <a:rPr lang="hu-HU" dirty="0" smtClean="0"/>
              <a:t>Felsorolás</a:t>
            </a:r>
          </a:p>
          <a:p>
            <a:pPr marL="342900" marR="0" lvl="0" indent="-342900" algn="l" defTabSz="914400" rtl="0" eaLnBrk="1" fontAlgn="auto" latinLnBrk="0" hangingPunct="1">
              <a:lnSpc>
                <a:spcPct val="100000"/>
              </a:lnSpc>
              <a:spcBef>
                <a:spcPct val="20000"/>
              </a:spcBef>
              <a:spcAft>
                <a:spcPts val="0"/>
              </a:spcAft>
              <a:buClr>
                <a:schemeClr val="accent5">
                  <a:lumMod val="75000"/>
                </a:schemeClr>
              </a:buClr>
              <a:buSzTx/>
              <a:buFont typeface="Arial" pitchFamily="34" charset="0"/>
              <a:buChar char="•"/>
              <a:tabLst/>
              <a:defRPr/>
            </a:pPr>
            <a:r>
              <a:rPr lang="hu-HU" dirty="0" smtClean="0"/>
              <a:t>Felsorolás</a:t>
            </a:r>
          </a:p>
          <a:p>
            <a:pPr marL="342900" marR="0" lvl="0" indent="-342900" algn="l" defTabSz="914400" rtl="0" eaLnBrk="1" fontAlgn="auto" latinLnBrk="0" hangingPunct="1">
              <a:lnSpc>
                <a:spcPct val="100000"/>
              </a:lnSpc>
              <a:spcBef>
                <a:spcPct val="20000"/>
              </a:spcBef>
              <a:spcAft>
                <a:spcPts val="0"/>
              </a:spcAft>
              <a:buClr>
                <a:schemeClr val="accent5">
                  <a:lumMod val="75000"/>
                </a:schemeClr>
              </a:buClr>
              <a:buSzTx/>
              <a:buFont typeface="Arial" pitchFamily="34" charset="0"/>
              <a:buChar char="•"/>
              <a:tabLst/>
              <a:defRPr/>
            </a:pPr>
            <a:r>
              <a:rPr lang="hu-HU" dirty="0" smtClean="0"/>
              <a:t>Felsorolás</a:t>
            </a:r>
          </a:p>
          <a:p>
            <a:pPr marL="342900" marR="0" lvl="0" indent="-342900" algn="l" defTabSz="914400" rtl="0" eaLnBrk="1" fontAlgn="auto" latinLnBrk="0" hangingPunct="1">
              <a:lnSpc>
                <a:spcPct val="100000"/>
              </a:lnSpc>
              <a:spcBef>
                <a:spcPct val="20000"/>
              </a:spcBef>
              <a:spcAft>
                <a:spcPts val="0"/>
              </a:spcAft>
              <a:buClr>
                <a:schemeClr val="accent5">
                  <a:lumMod val="75000"/>
                </a:schemeClr>
              </a:buClr>
              <a:buSzTx/>
              <a:buFont typeface="Arial" pitchFamily="34" charset="0"/>
              <a:buChar char="•"/>
              <a:tabLst/>
              <a:defRPr/>
            </a:pPr>
            <a:r>
              <a:rPr lang="hu-HU" dirty="0" smtClean="0"/>
              <a:t>Felsorolás</a:t>
            </a:r>
          </a:p>
          <a:p>
            <a:pPr lvl="0"/>
            <a:endParaRPr lang="hu-HU" dirty="0" smtClean="0"/>
          </a:p>
        </p:txBody>
      </p:sp>
      <p:sp>
        <p:nvSpPr>
          <p:cNvPr id="4" name="Szöveg helye 11"/>
          <p:cNvSpPr>
            <a:spLocks noGrp="1"/>
          </p:cNvSpPr>
          <p:nvPr>
            <p:ph type="body" sz="quarter" idx="13" hasCustomPrompt="1"/>
          </p:nvPr>
        </p:nvSpPr>
        <p:spPr>
          <a:xfrm>
            <a:off x="500034" y="1285860"/>
            <a:ext cx="7929618" cy="857256"/>
          </a:xfrm>
        </p:spPr>
        <p:txBody>
          <a:bodyPr anchor="t">
            <a:noAutofit/>
          </a:bodyPr>
          <a:lstStyle>
            <a:lvl1pPr>
              <a:defRPr sz="3600" b="0" i="0" cap="none" baseline="0">
                <a:solidFill>
                  <a:schemeClr val="tx1"/>
                </a:solidFill>
                <a:latin typeface="Corbel" pitchFamily="34" charset="0"/>
              </a:defRPr>
            </a:lvl1pPr>
          </a:lstStyle>
          <a:p>
            <a:pPr lvl="0"/>
            <a:r>
              <a:rPr lang="hu-HU" dirty="0" smtClean="0"/>
              <a:t>Szöveg</a:t>
            </a:r>
            <a:endParaRPr lang="hu-HU" dirty="0"/>
          </a:p>
        </p:txBody>
      </p:sp>
      <p:sp>
        <p:nvSpPr>
          <p:cNvPr id="5" name="Szöveg helye 11"/>
          <p:cNvSpPr>
            <a:spLocks noGrp="1"/>
          </p:cNvSpPr>
          <p:nvPr>
            <p:ph type="body" sz="quarter" idx="11" hasCustomPrompt="1"/>
          </p:nvPr>
        </p:nvSpPr>
        <p:spPr>
          <a:xfrm>
            <a:off x="500034" y="500042"/>
            <a:ext cx="6215062" cy="785835"/>
          </a:xfrm>
        </p:spPr>
        <p:txBody>
          <a:bodyPr anchor="ctr">
            <a:noAutofit/>
          </a:bodyPr>
          <a:lstStyle>
            <a:lvl1pPr>
              <a:defRPr sz="4000" b="1" cap="all" baseline="0">
                <a:solidFill>
                  <a:srgbClr val="63B9AF"/>
                </a:solidFill>
                <a:latin typeface="Corbel" pitchFamily="34" charset="0"/>
              </a:defRPr>
            </a:lvl1pPr>
          </a:lstStyle>
          <a:p>
            <a:pPr lvl="0"/>
            <a:r>
              <a:rPr lang="hu-HU" dirty="0" smtClean="0"/>
              <a:t>Alcím</a:t>
            </a:r>
            <a:endParaRPr lang="hu-H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Üres oldal">
    <p:bg>
      <p:bgPr>
        <a:blipFill dpi="0" rotWithShape="1">
          <a:blip r:embed="rId2">
            <a:lum/>
          </a:blip>
          <a:srcRect/>
          <a:stretch>
            <a:fillRect l="2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smtClean="0"/>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lvl1pPr>
              <a:defRPr/>
            </a:lvl1pPr>
          </a:lstStyle>
          <a:p>
            <a:pPr>
              <a:defRPr/>
            </a:pPr>
            <a:fld id="{9FAA3FB1-4B50-46B9-82F0-720941D4AE09}" type="datetimeFigureOut">
              <a:rPr lang="hu-HU"/>
              <a:pPr>
                <a:defRPr/>
              </a:pPr>
              <a:t>2020. 02. 13.</a:t>
            </a:fld>
            <a:endParaRPr lang="hu-HU"/>
          </a:p>
        </p:txBody>
      </p:sp>
      <p:sp>
        <p:nvSpPr>
          <p:cNvPr id="5" name="Footer Placeholder 4"/>
          <p:cNvSpPr>
            <a:spLocks noGrp="1"/>
          </p:cNvSpPr>
          <p:nvPr>
            <p:ph type="ftr" sz="quarter" idx="11"/>
          </p:nvPr>
        </p:nvSpPr>
        <p:spPr/>
        <p:txBody>
          <a:bodyPr/>
          <a:lstStyle>
            <a:lvl1pPr>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pPr>
              <a:defRPr/>
            </a:pPr>
            <a:fld id="{561CD2C4-3A58-4F5F-B7E6-4CB550B4B267}" type="slidenum">
              <a:rPr lang="hu-HU"/>
              <a:pPr>
                <a:defRPr/>
              </a:pPr>
              <a:t>‹#›</a:t>
            </a:fld>
            <a:endParaRPr lang="hu-HU"/>
          </a:p>
        </p:txBody>
      </p:sp>
    </p:spTree>
    <p:extLst>
      <p:ext uri="{BB962C8B-B14F-4D97-AF65-F5344CB8AC3E}">
        <p14:creationId xmlns:p14="http://schemas.microsoft.com/office/powerpoint/2010/main" val="101719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7" name="Cím helye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r>
              <a:rPr lang="hu-HU" b="1" cap="all" dirty="0" smtClean="0">
                <a:solidFill>
                  <a:schemeClr val="bg1"/>
                </a:solidFill>
                <a:latin typeface="Myriad Pro" pitchFamily="34" charset="0"/>
              </a:rPr>
              <a:t>DIA CÍME</a:t>
            </a:r>
            <a:endParaRPr lang="hu-HU" dirty="0"/>
          </a:p>
        </p:txBody>
      </p:sp>
      <p:sp>
        <p:nvSpPr>
          <p:cNvPr id="8" name="Szöveg helye 7"/>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6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None/>
        <a:defRPr sz="36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None/>
        <a:defRPr sz="36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None/>
        <a:defRPr sz="36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None/>
        <a:defRPr sz="36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mailto:szelinah@eik.bme.hu" TargetMode="External"/><Relationship Id="rId5" Type="http://schemas.openxmlformats.org/officeDocument/2006/relationships/hyperlink" Target="http://www.testneveles.bme.hu/oktatas/targyak-sportagak/228-sport-es-uzlet"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edok.lib.uni-corvinus.hu/61/1/Andr%C3%A1s34.pdf" TargetMode="Externa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tiff"/><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CDECC">
                <a:alpha val="27000"/>
              </a:srgbClr>
            </a:gs>
            <a:gs pos="100000">
              <a:srgbClr val="63B9AF">
                <a:alpha val="64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4" name="Szöveg helye 13"/>
          <p:cNvSpPr>
            <a:spLocks noGrp="1"/>
          </p:cNvSpPr>
          <p:nvPr>
            <p:ph type="body" sz="quarter" idx="10"/>
          </p:nvPr>
        </p:nvSpPr>
        <p:spPr/>
        <p:txBody>
          <a:bodyPr>
            <a:normAutofit/>
          </a:bodyPr>
          <a:lstStyle/>
          <a:p>
            <a:r>
              <a:rPr lang="hu-HU" sz="3600" b="1" cap="all" dirty="0" smtClean="0">
                <a:solidFill>
                  <a:schemeClr val="bg1">
                    <a:lumMod val="95000"/>
                  </a:schemeClr>
                </a:solidFill>
                <a:latin typeface="Myriad Pro" pitchFamily="34" charset="0"/>
              </a:rPr>
              <a:t>SPORT ÉS ÜZLET</a:t>
            </a:r>
            <a:endParaRPr lang="hu-HU" sz="3600" b="1" cap="all" dirty="0">
              <a:solidFill>
                <a:schemeClr val="bg1">
                  <a:lumMod val="95000"/>
                </a:schemeClr>
              </a:solidFill>
              <a:latin typeface="Myriad Pro"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ím 1"/>
          <p:cNvSpPr>
            <a:spLocks noGrp="1"/>
          </p:cNvSpPr>
          <p:nvPr>
            <p:ph type="title"/>
          </p:nvPr>
        </p:nvSpPr>
        <p:spPr>
          <a:xfrm>
            <a:off x="628650" y="328613"/>
            <a:ext cx="7886700" cy="1325562"/>
          </a:xfrm>
        </p:spPr>
        <p:txBody>
          <a:bodyPr/>
          <a:lstStyle/>
          <a:p>
            <a:pPr eaLnBrk="1" hangingPunct="1"/>
            <a:endParaRPr lang="hu-HU" altLang="hu-HU" smtClean="0"/>
          </a:p>
        </p:txBody>
      </p:sp>
      <p:sp>
        <p:nvSpPr>
          <p:cNvPr id="10243" name="Tartalom helye 2"/>
          <p:cNvSpPr>
            <a:spLocks noGrp="1"/>
          </p:cNvSpPr>
          <p:nvPr>
            <p:ph idx="1"/>
          </p:nvPr>
        </p:nvSpPr>
        <p:spPr>
          <a:xfrm>
            <a:off x="628650" y="1412776"/>
            <a:ext cx="7886700" cy="4351338"/>
          </a:xfrm>
        </p:spPr>
        <p:txBody>
          <a:bodyPr>
            <a:normAutofit fontScale="92500" lnSpcReduction="10000"/>
          </a:bodyPr>
          <a:lstStyle/>
          <a:p>
            <a:pPr eaLnBrk="1" hangingPunct="1"/>
            <a:r>
              <a:rPr lang="hu-HU" altLang="hu-HU" dirty="0" smtClean="0"/>
              <a:t>Másfelől ez a kiegyezési keret üt vissza a későbbiekben</a:t>
            </a:r>
          </a:p>
          <a:p>
            <a:pPr eaLnBrk="1" hangingPunct="1"/>
            <a:r>
              <a:rPr lang="hu-HU" altLang="hu-HU" dirty="0" smtClean="0"/>
              <a:t>Külügy és hadügyek miatt az I. világháborús vereség után súlyosan hátrányos helyzet</a:t>
            </a:r>
          </a:p>
          <a:p>
            <a:pPr eaLnBrk="1" hangingPunct="1"/>
            <a:r>
              <a:rPr lang="hu-HU" altLang="hu-HU" dirty="0" smtClean="0"/>
              <a:t>Kettős történeti megítélés:</a:t>
            </a:r>
          </a:p>
          <a:p>
            <a:pPr eaLnBrk="1" hangingPunct="1"/>
            <a:r>
              <a:rPr lang="hu-HU" altLang="hu-HU" dirty="0" smtClean="0"/>
              <a:t>Rövid- és középtávon gazdaságilag előnyös</a:t>
            </a:r>
          </a:p>
          <a:p>
            <a:pPr eaLnBrk="1" hangingPunct="1"/>
            <a:r>
              <a:rPr lang="hu-HU" altLang="hu-HU" dirty="0" smtClean="0"/>
              <a:t>Külpolitikai szempontból hosszabb távon hátrányos</a:t>
            </a:r>
          </a:p>
        </p:txBody>
      </p:sp>
    </p:spTree>
    <p:extLst>
      <p:ext uri="{BB962C8B-B14F-4D97-AF65-F5344CB8AC3E}">
        <p14:creationId xmlns:p14="http://schemas.microsoft.com/office/powerpoint/2010/main" val="3306565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1"/>
          <p:cNvSpPr>
            <a:spLocks noGrp="1"/>
          </p:cNvSpPr>
          <p:nvPr>
            <p:ph type="title"/>
          </p:nvPr>
        </p:nvSpPr>
        <p:spPr>
          <a:xfrm>
            <a:off x="628650" y="841375"/>
            <a:ext cx="7886700" cy="1325563"/>
          </a:xfrm>
        </p:spPr>
        <p:txBody>
          <a:bodyPr/>
          <a:lstStyle/>
          <a:p>
            <a:pPr algn="ctr" eaLnBrk="1" hangingPunct="1"/>
            <a:r>
              <a:rPr lang="hu-HU" altLang="hu-HU" sz="4000" smtClean="0"/>
              <a:t>Sporttörténelmi háttér</a:t>
            </a:r>
          </a:p>
        </p:txBody>
      </p:sp>
      <p:sp>
        <p:nvSpPr>
          <p:cNvPr id="11267" name="Tartalom helye 2"/>
          <p:cNvSpPr>
            <a:spLocks noGrp="1"/>
          </p:cNvSpPr>
          <p:nvPr>
            <p:ph idx="1"/>
          </p:nvPr>
        </p:nvSpPr>
        <p:spPr>
          <a:xfrm>
            <a:off x="628650" y="2044700"/>
            <a:ext cx="7886700" cy="4351338"/>
          </a:xfrm>
        </p:spPr>
        <p:txBody>
          <a:bodyPr>
            <a:normAutofit fontScale="77500" lnSpcReduction="20000"/>
          </a:bodyPr>
          <a:lstStyle/>
          <a:p>
            <a:pPr eaLnBrk="1" hangingPunct="1"/>
            <a:r>
              <a:rPr lang="hu-HU" altLang="hu-HU" smtClean="0"/>
              <a:t>1867-1918 közt a kiegyezéskor kialakult feltételek határozzák meg</a:t>
            </a:r>
          </a:p>
          <a:p>
            <a:pPr eaLnBrk="1" hangingPunct="1"/>
            <a:r>
              <a:rPr lang="hu-HU" altLang="hu-HU" smtClean="0"/>
              <a:t>1849 után bármiféle nem politikai célú szervezkedés, egyesülés tiltott volt</a:t>
            </a:r>
          </a:p>
          <a:p>
            <a:pPr eaLnBrk="1" hangingPunct="1"/>
            <a:r>
              <a:rPr lang="hu-HU" altLang="hu-HU" smtClean="0"/>
              <a:t>A kiegyezést követően ez lehetővé válik</a:t>
            </a:r>
          </a:p>
          <a:p>
            <a:pPr eaLnBrk="1" hangingPunct="1"/>
            <a:r>
              <a:rPr lang="hu-HU" altLang="hu-HU" smtClean="0"/>
              <a:t>Körök, klubok, társulások és egyletek jönnek létre</a:t>
            </a:r>
          </a:p>
          <a:p>
            <a:pPr eaLnBrk="1" hangingPunct="1"/>
            <a:r>
              <a:rPr lang="hu-HU" altLang="hu-HU" smtClean="0"/>
              <a:t>Szapáry Gyula belügyminiszter 1394/1873. elnöki számú körrendelete – egyesületi szabadság, de a működést miniszteri engedélyhez köti</a:t>
            </a:r>
          </a:p>
        </p:txBody>
      </p:sp>
    </p:spTree>
    <p:extLst>
      <p:ext uri="{BB962C8B-B14F-4D97-AF65-F5344CB8AC3E}">
        <p14:creationId xmlns:p14="http://schemas.microsoft.com/office/powerpoint/2010/main" val="96777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p:cNvSpPr>
            <a:spLocks noGrp="1"/>
          </p:cNvSpPr>
          <p:nvPr>
            <p:ph type="title"/>
          </p:nvPr>
        </p:nvSpPr>
        <p:spPr>
          <a:xfrm>
            <a:off x="628650" y="620713"/>
            <a:ext cx="7886700" cy="1325562"/>
          </a:xfrm>
        </p:spPr>
        <p:txBody>
          <a:bodyPr/>
          <a:lstStyle/>
          <a:p>
            <a:pPr algn="ctr" eaLnBrk="1" hangingPunct="1"/>
            <a:r>
              <a:rPr lang="hu-HU" altLang="hu-HU" sz="4000" smtClean="0"/>
              <a:t>A sport szervezeti keretei</a:t>
            </a:r>
          </a:p>
        </p:txBody>
      </p:sp>
      <p:sp>
        <p:nvSpPr>
          <p:cNvPr id="12291" name="Tartalom helye 2"/>
          <p:cNvSpPr>
            <a:spLocks noGrp="1"/>
          </p:cNvSpPr>
          <p:nvPr>
            <p:ph idx="1"/>
          </p:nvPr>
        </p:nvSpPr>
        <p:spPr>
          <a:xfrm>
            <a:off x="628650" y="1739900"/>
            <a:ext cx="7886700" cy="4351338"/>
          </a:xfrm>
        </p:spPr>
        <p:txBody>
          <a:bodyPr>
            <a:normAutofit lnSpcReduction="10000"/>
          </a:bodyPr>
          <a:lstStyle/>
          <a:p>
            <a:pPr eaLnBrk="1" hangingPunct="1"/>
            <a:r>
              <a:rPr lang="hu-HU" altLang="hu-HU" sz="2400" smtClean="0"/>
              <a:t>1865 Nemzeti Torna Egylet (NTE)</a:t>
            </a:r>
          </a:p>
          <a:p>
            <a:pPr eaLnBrk="1" hangingPunct="1"/>
            <a:r>
              <a:rPr lang="hu-HU" altLang="hu-HU" sz="2400" smtClean="0"/>
              <a:t>1869 Budai Torna Egylet (BTE)</a:t>
            </a:r>
          </a:p>
          <a:p>
            <a:pPr eaLnBrk="1" hangingPunct="1"/>
            <a:r>
              <a:rPr lang="hu-HU" altLang="hu-HU" sz="2400" smtClean="0"/>
              <a:t>1875 Budapesti Korcsolyázó Egylet (BKE) – női sport</a:t>
            </a:r>
          </a:p>
          <a:p>
            <a:pPr eaLnBrk="1" hangingPunct="1"/>
            <a:r>
              <a:rPr lang="hu-HU" altLang="hu-HU" sz="2400" smtClean="0"/>
              <a:t>1875 Magyar Atlétikai Club (MAC) – több szakosztály – atlétika, evezés, kerékpár</a:t>
            </a:r>
          </a:p>
          <a:p>
            <a:pPr eaLnBrk="1" hangingPunct="1"/>
            <a:r>
              <a:rPr lang="hu-HU" altLang="hu-HU" sz="2400" smtClean="0"/>
              <a:t>1881 Budapesti Sport Club - futball</a:t>
            </a:r>
          </a:p>
          <a:p>
            <a:pPr eaLnBrk="1" hangingPunct="1"/>
            <a:r>
              <a:rPr lang="hu-HU" altLang="hu-HU" sz="2400" smtClean="0"/>
              <a:t>A korszak kedvelt sportja:</a:t>
            </a:r>
          </a:p>
          <a:p>
            <a:pPr eaLnBrk="1" hangingPunct="1"/>
            <a:r>
              <a:rPr lang="hu-HU" altLang="hu-HU" sz="2400" smtClean="0"/>
              <a:t>Lóverseny (gentleman-sport; bookmaker-hagyomány)</a:t>
            </a:r>
          </a:p>
          <a:p>
            <a:pPr eaLnBrk="1" hangingPunct="1"/>
            <a:r>
              <a:rPr lang="hu-HU" altLang="hu-HU" sz="2400" smtClean="0"/>
              <a:t>lövészet – céllövő egyletek - városi polgárok, vadásztársaságok – arisztokraták</a:t>
            </a:r>
          </a:p>
          <a:p>
            <a:pPr eaLnBrk="1" hangingPunct="1"/>
            <a:r>
              <a:rPr lang="hu-HU" altLang="hu-HU" sz="2400" smtClean="0"/>
              <a:t>Természetjárás – Magyarországi Kárpát Egyesület </a:t>
            </a:r>
          </a:p>
          <a:p>
            <a:pPr eaLnBrk="1" hangingPunct="1"/>
            <a:endParaRPr lang="hu-HU" altLang="hu-HU" smtClean="0"/>
          </a:p>
        </p:txBody>
      </p:sp>
    </p:spTree>
    <p:extLst>
      <p:ext uri="{BB962C8B-B14F-4D97-AF65-F5344CB8AC3E}">
        <p14:creationId xmlns:p14="http://schemas.microsoft.com/office/powerpoint/2010/main" val="359606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p:txBody>
          <a:bodyPr/>
          <a:lstStyle/>
          <a:p>
            <a:pPr eaLnBrk="1" hangingPunct="1"/>
            <a:endParaRPr lang="hu-HU" altLang="hu-HU" smtClean="0"/>
          </a:p>
        </p:txBody>
      </p:sp>
      <p:sp>
        <p:nvSpPr>
          <p:cNvPr id="13315" name="Tartalom helye 2"/>
          <p:cNvSpPr>
            <a:spLocks noGrp="1"/>
          </p:cNvSpPr>
          <p:nvPr>
            <p:ph idx="1"/>
          </p:nvPr>
        </p:nvSpPr>
        <p:spPr>
          <a:xfrm>
            <a:off x="628650" y="1460500"/>
            <a:ext cx="7886700" cy="4351338"/>
          </a:xfrm>
        </p:spPr>
        <p:txBody>
          <a:bodyPr>
            <a:normAutofit fontScale="92500" lnSpcReduction="20000"/>
          </a:bodyPr>
          <a:lstStyle/>
          <a:p>
            <a:pPr eaLnBrk="1" hangingPunct="1"/>
            <a:r>
              <a:rPr lang="hu-HU" altLang="hu-HU" sz="2000" smtClean="0"/>
              <a:t>„Ha a testgyakorlat az iskolai tervbe felvétetik és ennek rendszerével célszerű összefüggésbe hozatik, a legjótékonyabb eredmények következendenek be a fiatal ivadék képzésében, viseletében és jellemében. De a testgyakorlat csak úgy hozathatik hathatós összefüggésbe a tanintézeti tervvel, ha nemcsak egyesek, de maga az állam venné pártolása alá ez eszmét és biztosítaná annak állását és irányát. Hogy ez lehetségessé váljék, szükséges, hogy minden ezen eszme létesítésére nézve felmerülő pénzkérdések lehető legkönnyebben fejthettessenek meg, ez pedig csak úgy történhet, ha a terv kivitelére szükséges eszközök fokonkint állítatnak elő. Mindenekelőtt az országnak egy olynemű középponti testgyakorlóintézettel kell bírnia, melyben a gyakorlatot télen és nyáron folytatni lehessen. Ezen intézet szolgálna először a fővárosi fiatalság testgyakorló-iskolájául, másodszor ez lenne azon középponti tanoda, melyben eleintén a nagyobb, később pedig, ha az állam ez eszmét nagyobb kiterjesztésre méltatná, a középszerű helységek és falvak számára is képeztetnének a testgyakorlótanítók.”</a:t>
            </a:r>
          </a:p>
          <a:p>
            <a:pPr eaLnBrk="1" hangingPunct="1"/>
            <a:r>
              <a:rPr lang="hu-HU" altLang="hu-HU" sz="2000" smtClean="0"/>
              <a:t>– Országos testgyakorlat, Orvosi Hetilap 1861. évi 15. szám</a:t>
            </a:r>
          </a:p>
        </p:txBody>
      </p:sp>
    </p:spTree>
    <p:extLst>
      <p:ext uri="{BB962C8B-B14F-4D97-AF65-F5344CB8AC3E}">
        <p14:creationId xmlns:p14="http://schemas.microsoft.com/office/powerpoint/2010/main" val="56078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1"/>
          <p:cNvSpPr>
            <a:spLocks noGrp="1"/>
          </p:cNvSpPr>
          <p:nvPr>
            <p:ph type="title"/>
          </p:nvPr>
        </p:nvSpPr>
        <p:spPr/>
        <p:txBody>
          <a:bodyPr/>
          <a:lstStyle/>
          <a:p>
            <a:pPr eaLnBrk="1" hangingPunct="1"/>
            <a:endParaRPr lang="hu-HU" altLang="hu-HU" smtClean="0"/>
          </a:p>
        </p:txBody>
      </p:sp>
      <p:sp>
        <p:nvSpPr>
          <p:cNvPr id="14339" name="Tartalom helye 2"/>
          <p:cNvSpPr>
            <a:spLocks noGrp="1"/>
          </p:cNvSpPr>
          <p:nvPr>
            <p:ph idx="1"/>
          </p:nvPr>
        </p:nvSpPr>
        <p:spPr>
          <a:xfrm>
            <a:off x="457200" y="1417638"/>
            <a:ext cx="7886700" cy="4351337"/>
          </a:xfrm>
        </p:spPr>
        <p:txBody>
          <a:bodyPr>
            <a:normAutofit fontScale="85000" lnSpcReduction="10000"/>
          </a:bodyPr>
          <a:lstStyle/>
          <a:p>
            <a:pPr eaLnBrk="1" hangingPunct="1"/>
            <a:r>
              <a:rPr lang="hu-HU" altLang="hu-HU" dirty="0" smtClean="0"/>
              <a:t>1886-ban a sportnaptár 128 egyesületet sorol fel</a:t>
            </a:r>
          </a:p>
          <a:p>
            <a:pPr eaLnBrk="1" hangingPunct="1"/>
            <a:r>
              <a:rPr lang="hu-HU" altLang="hu-HU" dirty="0" smtClean="0"/>
              <a:t>Arányok: 70 korcsolyázó, 25 tornász, 11 evezős, 8 atléta, 5 vitorlás és 5 kerékpáros egyesület.</a:t>
            </a:r>
          </a:p>
          <a:p>
            <a:pPr eaLnBrk="1" hangingPunct="1"/>
            <a:r>
              <a:rPr lang="hu-HU" altLang="hu-HU" dirty="0" smtClean="0"/>
              <a:t>Nem tér ki a nem egyesületi formában szervezett társaságokra – lövész, úszó, tekéző, sakkozó</a:t>
            </a:r>
          </a:p>
          <a:p>
            <a:pPr eaLnBrk="1" hangingPunct="1"/>
            <a:r>
              <a:rPr lang="hu-HU" altLang="hu-HU" dirty="0" smtClean="0"/>
              <a:t>Magyar Vadászati Védegylet – 42 tagszervezet</a:t>
            </a:r>
          </a:p>
          <a:p>
            <a:pPr eaLnBrk="1" hangingPunct="1"/>
            <a:r>
              <a:rPr lang="hu-HU" altLang="hu-HU" dirty="0" smtClean="0"/>
              <a:t>Természetjárók – 6000 tag</a:t>
            </a:r>
          </a:p>
          <a:p>
            <a:pPr eaLnBrk="1" hangingPunct="1"/>
            <a:endParaRPr lang="hu-HU" altLang="hu-HU" dirty="0" smtClean="0"/>
          </a:p>
        </p:txBody>
      </p:sp>
    </p:spTree>
    <p:extLst>
      <p:ext uri="{BB962C8B-B14F-4D97-AF65-F5344CB8AC3E}">
        <p14:creationId xmlns:p14="http://schemas.microsoft.com/office/powerpoint/2010/main" val="38461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p:cNvSpPr>
            <a:spLocks noGrp="1"/>
          </p:cNvSpPr>
          <p:nvPr>
            <p:ph type="title"/>
          </p:nvPr>
        </p:nvSpPr>
        <p:spPr>
          <a:xfrm>
            <a:off x="628650" y="766763"/>
            <a:ext cx="7886700" cy="1325562"/>
          </a:xfrm>
        </p:spPr>
        <p:txBody>
          <a:bodyPr/>
          <a:lstStyle/>
          <a:p>
            <a:pPr algn="ctr" eaLnBrk="1" hangingPunct="1"/>
            <a:r>
              <a:rPr lang="hu-HU" altLang="hu-HU" sz="3200" dirty="0" smtClean="0"/>
              <a:t>Legnagyobb múltú egyesületek</a:t>
            </a:r>
            <a:r>
              <a:rPr lang="hu-HU" altLang="hu-HU" sz="3200" dirty="0"/>
              <a:t/>
            </a:r>
            <a:br>
              <a:rPr lang="hu-HU" altLang="hu-HU" sz="3200" dirty="0"/>
            </a:br>
            <a:endParaRPr lang="hu-HU" altLang="hu-HU" sz="3200" dirty="0" smtClean="0"/>
          </a:p>
        </p:txBody>
      </p:sp>
      <p:sp>
        <p:nvSpPr>
          <p:cNvPr id="15363" name="Tartalom helye 2"/>
          <p:cNvSpPr>
            <a:spLocks noGrp="1"/>
          </p:cNvSpPr>
          <p:nvPr>
            <p:ph idx="1"/>
          </p:nvPr>
        </p:nvSpPr>
        <p:spPr/>
        <p:txBody>
          <a:bodyPr>
            <a:normAutofit fontScale="77500" lnSpcReduction="20000"/>
          </a:bodyPr>
          <a:lstStyle/>
          <a:p>
            <a:pPr eaLnBrk="1" hangingPunct="1"/>
            <a:r>
              <a:rPr lang="hu-HU" altLang="hu-HU" smtClean="0"/>
              <a:t>1885 Újpesti Torna Egylet (UTE) Budapesttől még független Újpest lokális szerveződése, máig működő </a:t>
            </a:r>
          </a:p>
          <a:p>
            <a:pPr eaLnBrk="1" hangingPunct="1"/>
            <a:r>
              <a:rPr lang="hu-HU" altLang="hu-HU" smtClean="0"/>
              <a:t>1885 Budai Torna Club (BTC) – NTE-ből válik ki</a:t>
            </a:r>
          </a:p>
          <a:p>
            <a:pPr eaLnBrk="1" hangingPunct="1"/>
            <a:r>
              <a:rPr lang="hu-HU" altLang="hu-HU" smtClean="0"/>
              <a:t>1888 Magyar Testgyakorlók Köre (MTK) a budapesti zsidóság által támogatott kör négy szakosztállyal indul: úszó, kerékpáros, birkozó és labdarúgó</a:t>
            </a:r>
          </a:p>
          <a:p>
            <a:pPr eaLnBrk="1" hangingPunct="1"/>
            <a:r>
              <a:rPr lang="hu-HU" altLang="hu-HU" smtClean="0"/>
              <a:t>1887 Tornász és Vívó Egylet (TVE) lokális III. kerület</a:t>
            </a:r>
          </a:p>
          <a:p>
            <a:pPr eaLnBrk="1" hangingPunct="1"/>
            <a:r>
              <a:rPr lang="hu-HU" altLang="hu-HU" smtClean="0"/>
              <a:t>1899 Ferencvárosi Torna Club (FTC) a fővárosi sváb kispolgárság egyesülete</a:t>
            </a:r>
          </a:p>
          <a:p>
            <a:pPr eaLnBrk="1" hangingPunct="1"/>
            <a:endParaRPr lang="hu-HU" altLang="hu-HU" smtClean="0"/>
          </a:p>
        </p:txBody>
      </p:sp>
    </p:spTree>
    <p:extLst>
      <p:ext uri="{BB962C8B-B14F-4D97-AF65-F5344CB8AC3E}">
        <p14:creationId xmlns:p14="http://schemas.microsoft.com/office/powerpoint/2010/main" val="1496650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ím 1"/>
          <p:cNvSpPr>
            <a:spLocks noGrp="1"/>
          </p:cNvSpPr>
          <p:nvPr>
            <p:ph type="title"/>
          </p:nvPr>
        </p:nvSpPr>
        <p:spPr>
          <a:xfrm>
            <a:off x="628650" y="404664"/>
            <a:ext cx="7886700" cy="1325563"/>
          </a:xfrm>
        </p:spPr>
        <p:txBody>
          <a:bodyPr/>
          <a:lstStyle/>
          <a:p>
            <a:pPr algn="ctr" eaLnBrk="1" hangingPunct="1"/>
            <a:r>
              <a:rPr lang="hu-HU" altLang="hu-HU" dirty="0" smtClean="0"/>
              <a:t>Egyetemi sportegyesületek</a:t>
            </a:r>
          </a:p>
        </p:txBody>
      </p:sp>
      <p:sp>
        <p:nvSpPr>
          <p:cNvPr id="16387" name="Tartalom helye 2"/>
          <p:cNvSpPr>
            <a:spLocks noGrp="1"/>
          </p:cNvSpPr>
          <p:nvPr>
            <p:ph idx="1"/>
          </p:nvPr>
        </p:nvSpPr>
        <p:spPr/>
        <p:txBody>
          <a:bodyPr>
            <a:normAutofit fontScale="92500" lnSpcReduction="20000"/>
          </a:bodyPr>
          <a:lstStyle/>
          <a:p>
            <a:pPr eaLnBrk="1" hangingPunct="1"/>
            <a:r>
              <a:rPr lang="hu-HU" altLang="hu-HU" smtClean="0"/>
              <a:t>1897 Műegyetemi Atlétikai és Futball Club (MAFC) – Hajós Alfréd és Gillemot Ferenc alapította, atlétika és futball</a:t>
            </a:r>
          </a:p>
          <a:p>
            <a:pPr eaLnBrk="1" hangingPunct="1"/>
            <a:r>
              <a:rPr lang="hu-HU" altLang="hu-HU" smtClean="0"/>
              <a:t>1898 Budapesti Egyetemi Atlétikai Club (BEAC)</a:t>
            </a:r>
          </a:p>
          <a:p>
            <a:pPr eaLnBrk="1" hangingPunct="1"/>
            <a:r>
              <a:rPr lang="hu-HU" altLang="hu-HU" smtClean="0"/>
              <a:t>Mosonmagyaróvári Gazdasági Akadémiai Atlétikai Club – első vidéki olimpiai bajnok, Bauer Rudolf</a:t>
            </a:r>
          </a:p>
          <a:p>
            <a:pPr eaLnBrk="1" hangingPunct="1"/>
            <a:r>
              <a:rPr lang="hu-HU" altLang="hu-HU" smtClean="0"/>
              <a:t>1923 Pécsi Egyetemi Atlétikai Club (PEAC)</a:t>
            </a:r>
          </a:p>
          <a:p>
            <a:pPr eaLnBrk="1" hangingPunct="1"/>
            <a:r>
              <a:rPr lang="hu-HU" altLang="hu-HU" smtClean="0"/>
              <a:t>1893 Magyar Úszó és Vízilabda Egylet  </a:t>
            </a:r>
          </a:p>
          <a:p>
            <a:pPr eaLnBrk="1" hangingPunct="1"/>
            <a:endParaRPr lang="hu-HU" altLang="hu-HU" smtClean="0"/>
          </a:p>
        </p:txBody>
      </p:sp>
    </p:spTree>
    <p:extLst>
      <p:ext uri="{BB962C8B-B14F-4D97-AF65-F5344CB8AC3E}">
        <p14:creationId xmlns:p14="http://schemas.microsoft.com/office/powerpoint/2010/main" val="306692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1"/>
          <p:cNvSpPr>
            <a:spLocks noGrp="1"/>
          </p:cNvSpPr>
          <p:nvPr>
            <p:ph type="title"/>
          </p:nvPr>
        </p:nvSpPr>
        <p:spPr>
          <a:xfrm>
            <a:off x="628650" y="256134"/>
            <a:ext cx="7886700" cy="1325562"/>
          </a:xfrm>
        </p:spPr>
        <p:txBody>
          <a:bodyPr/>
          <a:lstStyle/>
          <a:p>
            <a:pPr algn="ctr" eaLnBrk="1" hangingPunct="1"/>
            <a:r>
              <a:rPr lang="hu-HU" altLang="hu-HU" sz="3600" dirty="0" smtClean="0"/>
              <a:t>A szövetségi rendszer kialakulása</a:t>
            </a:r>
          </a:p>
        </p:txBody>
      </p:sp>
      <p:sp>
        <p:nvSpPr>
          <p:cNvPr id="17411" name="Tartalom helye 2"/>
          <p:cNvSpPr>
            <a:spLocks noGrp="1"/>
          </p:cNvSpPr>
          <p:nvPr>
            <p:ph idx="1"/>
          </p:nvPr>
        </p:nvSpPr>
        <p:spPr/>
        <p:txBody>
          <a:bodyPr>
            <a:normAutofit fontScale="85000" lnSpcReduction="20000"/>
          </a:bodyPr>
          <a:lstStyle/>
          <a:p>
            <a:pPr eaLnBrk="1" hangingPunct="1"/>
            <a:r>
              <a:rPr lang="hu-HU" altLang="hu-HU" smtClean="0"/>
              <a:t>Nemzeti-, illetve nemzetközi bajnokságok iránti igény nő</a:t>
            </a:r>
          </a:p>
          <a:p>
            <a:pPr eaLnBrk="1" hangingPunct="1"/>
            <a:r>
              <a:rPr lang="hu-HU" altLang="hu-HU" smtClean="0"/>
              <a:t>Versenynaptár szükségessége</a:t>
            </a:r>
          </a:p>
          <a:p>
            <a:pPr eaLnBrk="1" hangingPunct="1"/>
            <a:r>
              <a:rPr lang="hu-HU" altLang="hu-HU" smtClean="0"/>
              <a:t>Szurkolói igények</a:t>
            </a:r>
          </a:p>
          <a:p>
            <a:pPr eaLnBrk="1" hangingPunct="1"/>
            <a:r>
              <a:rPr lang="hu-HU" altLang="hu-HU" smtClean="0"/>
              <a:t>Minőségi munka iránti igény – külföldi szakemberek</a:t>
            </a:r>
          </a:p>
          <a:p>
            <a:pPr eaLnBrk="1" hangingPunct="1"/>
            <a:r>
              <a:rPr lang="hu-HU" altLang="hu-HU" smtClean="0"/>
              <a:t>Eredmény-nyilvántartás igénye</a:t>
            </a:r>
          </a:p>
          <a:p>
            <a:pPr eaLnBrk="1" hangingPunct="1"/>
            <a:r>
              <a:rPr lang="hu-HU" altLang="hu-HU" smtClean="0"/>
              <a:t>Szakirodalom</a:t>
            </a:r>
          </a:p>
          <a:p>
            <a:pPr eaLnBrk="1" hangingPunct="1"/>
            <a:r>
              <a:rPr lang="hu-HU" altLang="hu-HU" smtClean="0"/>
              <a:t>Szükségessé válik az egyes sportágak országos szakági szakszövetségeinek létrehozatala</a:t>
            </a:r>
          </a:p>
          <a:p>
            <a:pPr eaLnBrk="1" hangingPunct="1"/>
            <a:endParaRPr lang="hu-HU" altLang="hu-HU" smtClean="0"/>
          </a:p>
        </p:txBody>
      </p:sp>
    </p:spTree>
    <p:extLst>
      <p:ext uri="{BB962C8B-B14F-4D97-AF65-F5344CB8AC3E}">
        <p14:creationId xmlns:p14="http://schemas.microsoft.com/office/powerpoint/2010/main" val="3640349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p:cNvSpPr>
            <a:spLocks noGrp="1"/>
          </p:cNvSpPr>
          <p:nvPr>
            <p:ph type="title"/>
          </p:nvPr>
        </p:nvSpPr>
        <p:spPr>
          <a:xfrm>
            <a:off x="628650" y="292100"/>
            <a:ext cx="7886700" cy="1325563"/>
          </a:xfrm>
        </p:spPr>
        <p:txBody>
          <a:bodyPr/>
          <a:lstStyle/>
          <a:p>
            <a:pPr eaLnBrk="1" hangingPunct="1"/>
            <a:endParaRPr lang="hu-HU" altLang="hu-HU" smtClean="0"/>
          </a:p>
        </p:txBody>
      </p:sp>
      <p:sp>
        <p:nvSpPr>
          <p:cNvPr id="18435" name="Tartalom helye 2"/>
          <p:cNvSpPr>
            <a:spLocks noGrp="1"/>
          </p:cNvSpPr>
          <p:nvPr>
            <p:ph idx="1"/>
          </p:nvPr>
        </p:nvSpPr>
        <p:spPr>
          <a:xfrm>
            <a:off x="628650" y="1484784"/>
            <a:ext cx="7886700" cy="4351337"/>
          </a:xfrm>
        </p:spPr>
        <p:txBody>
          <a:bodyPr/>
          <a:lstStyle/>
          <a:p>
            <a:pPr eaLnBrk="1" hangingPunct="1"/>
            <a:r>
              <a:rPr lang="hu-HU" altLang="hu-HU" dirty="0" smtClean="0"/>
              <a:t>1885 torna</a:t>
            </a:r>
          </a:p>
          <a:p>
            <a:pPr eaLnBrk="1" hangingPunct="1"/>
            <a:r>
              <a:rPr lang="hu-HU" altLang="hu-HU" dirty="0" smtClean="0"/>
              <a:t>1893 kerékpár és evezés</a:t>
            </a:r>
          </a:p>
          <a:p>
            <a:pPr eaLnBrk="1" hangingPunct="1"/>
            <a:r>
              <a:rPr lang="hu-HU" altLang="hu-HU" dirty="0" smtClean="0"/>
              <a:t>1896 lövészet</a:t>
            </a:r>
          </a:p>
          <a:p>
            <a:pPr eaLnBrk="1" hangingPunct="1"/>
            <a:r>
              <a:rPr lang="hu-HU" altLang="hu-HU" dirty="0" smtClean="0"/>
              <a:t>1897 atlétika és úszás</a:t>
            </a:r>
          </a:p>
          <a:p>
            <a:pPr eaLnBrk="1" hangingPunct="1"/>
            <a:r>
              <a:rPr lang="hu-HU" altLang="hu-HU" dirty="0" smtClean="0"/>
              <a:t>1901 labdarúgás</a:t>
            </a:r>
          </a:p>
          <a:p>
            <a:pPr eaLnBrk="1" hangingPunct="1"/>
            <a:r>
              <a:rPr lang="hu-HU" altLang="hu-HU" dirty="0" smtClean="0"/>
              <a:t>1911 sakk</a:t>
            </a:r>
          </a:p>
        </p:txBody>
      </p:sp>
    </p:spTree>
    <p:extLst>
      <p:ext uri="{BB962C8B-B14F-4D97-AF65-F5344CB8AC3E}">
        <p14:creationId xmlns:p14="http://schemas.microsoft.com/office/powerpoint/2010/main" val="3985996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ím 1"/>
          <p:cNvSpPr>
            <a:spLocks noGrp="1"/>
          </p:cNvSpPr>
          <p:nvPr>
            <p:ph type="title"/>
          </p:nvPr>
        </p:nvSpPr>
        <p:spPr>
          <a:xfrm>
            <a:off x="628650" y="476672"/>
            <a:ext cx="7886700" cy="1325563"/>
          </a:xfrm>
        </p:spPr>
        <p:txBody>
          <a:bodyPr/>
          <a:lstStyle/>
          <a:p>
            <a:pPr algn="ctr" eaLnBrk="1" hangingPunct="1"/>
            <a:r>
              <a:rPr lang="hu-HU" altLang="hu-HU" sz="3600" dirty="0" smtClean="0"/>
              <a:t>A rendszer negatívumai</a:t>
            </a:r>
          </a:p>
        </p:txBody>
      </p:sp>
      <p:sp>
        <p:nvSpPr>
          <p:cNvPr id="19459" name="Tartalom helye 2"/>
          <p:cNvSpPr>
            <a:spLocks noGrp="1"/>
          </p:cNvSpPr>
          <p:nvPr>
            <p:ph idx="1"/>
          </p:nvPr>
        </p:nvSpPr>
        <p:spPr>
          <a:xfrm>
            <a:off x="628650" y="2128838"/>
            <a:ext cx="7886700" cy="4351337"/>
          </a:xfrm>
        </p:spPr>
        <p:txBody>
          <a:bodyPr>
            <a:normAutofit fontScale="92500" lnSpcReduction="20000"/>
          </a:bodyPr>
          <a:lstStyle/>
          <a:p>
            <a:pPr eaLnBrk="1" hangingPunct="1"/>
            <a:r>
              <a:rPr lang="hu-HU" altLang="hu-HU" smtClean="0"/>
              <a:t>Túlságosan főváros-centrikus</a:t>
            </a:r>
          </a:p>
          <a:p>
            <a:pPr eaLnBrk="1" hangingPunct="1"/>
            <a:r>
              <a:rPr lang="hu-HU" altLang="hu-HU" smtClean="0"/>
              <a:t>Országos bajnokságok Budapest-bajnoksággá</a:t>
            </a:r>
          </a:p>
          <a:p>
            <a:pPr eaLnBrk="1" hangingPunct="1"/>
            <a:r>
              <a:rPr lang="hu-HU" altLang="hu-HU" smtClean="0"/>
              <a:t>Falusi és nemzetiségi népesség 70% - kimarad</a:t>
            </a:r>
          </a:p>
          <a:p>
            <a:pPr eaLnBrk="1" hangingPunct="1"/>
            <a:r>
              <a:rPr lang="hu-HU" altLang="hu-HU" smtClean="0"/>
              <a:t>Iskolai rendszer és az egyesületek közt nincs kapcsolat – utánpótlás kérdése</a:t>
            </a:r>
          </a:p>
          <a:p>
            <a:pPr eaLnBrk="1" hangingPunct="1"/>
            <a:r>
              <a:rPr lang="hu-HU" altLang="hu-HU" smtClean="0"/>
              <a:t>A századfordulótól a futball elterjedése leértékeli a többi sportágat</a:t>
            </a:r>
          </a:p>
        </p:txBody>
      </p:sp>
    </p:spTree>
    <p:extLst>
      <p:ext uri="{BB962C8B-B14F-4D97-AF65-F5344CB8AC3E}">
        <p14:creationId xmlns:p14="http://schemas.microsoft.com/office/powerpoint/2010/main" val="270235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Ellipszis 10"/>
          <p:cNvSpPr/>
          <p:nvPr/>
        </p:nvSpPr>
        <p:spPr>
          <a:xfrm>
            <a:off x="3995936" y="2708920"/>
            <a:ext cx="5786478" cy="5786478"/>
          </a:xfrm>
          <a:prstGeom prst="ellipse">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Szöveg helye 11"/>
          <p:cNvSpPr>
            <a:spLocks noGrp="1"/>
          </p:cNvSpPr>
          <p:nvPr>
            <p:ph type="body" sz="quarter" idx="10"/>
          </p:nvPr>
        </p:nvSpPr>
        <p:spPr>
          <a:xfrm>
            <a:off x="214313" y="836712"/>
            <a:ext cx="6215062" cy="234851"/>
          </a:xfrm>
        </p:spPr>
        <p:txBody>
          <a:bodyPr/>
          <a:lstStyle/>
          <a:p>
            <a:r>
              <a:rPr lang="hu-HU" altLang="hu-HU" sz="6000" b="0" cap="none" dirty="0">
                <a:solidFill>
                  <a:prstClr val="black"/>
                </a:solidFill>
                <a:latin typeface="Calibri"/>
                <a:ea typeface="+mj-ea"/>
                <a:cs typeface="+mj-cs"/>
              </a:rPr>
              <a:t>Sport és </a:t>
            </a:r>
            <a:r>
              <a:rPr lang="hu-HU" altLang="hu-HU" sz="6000" b="0" cap="none" dirty="0" smtClean="0">
                <a:solidFill>
                  <a:prstClr val="black"/>
                </a:solidFill>
                <a:latin typeface="Calibri"/>
                <a:ea typeface="+mj-ea"/>
                <a:cs typeface="+mj-cs"/>
              </a:rPr>
              <a:t>Üzlet</a:t>
            </a:r>
          </a:p>
          <a:p>
            <a:r>
              <a:rPr lang="hu-HU" altLang="hu-HU" sz="2400" b="0" cap="none" dirty="0">
                <a:solidFill>
                  <a:prstClr val="black"/>
                </a:solidFill>
                <a:latin typeface="Calibri"/>
                <a:ea typeface="+mj-ea"/>
                <a:cs typeface="+mj-cs"/>
              </a:rPr>
              <a:t/>
            </a:r>
            <a:br>
              <a:rPr lang="hu-HU" altLang="hu-HU" sz="2400" b="0" cap="none" dirty="0">
                <a:solidFill>
                  <a:prstClr val="black"/>
                </a:solidFill>
                <a:latin typeface="Calibri"/>
                <a:ea typeface="+mj-ea"/>
                <a:cs typeface="+mj-cs"/>
              </a:rPr>
            </a:br>
            <a:r>
              <a:rPr lang="hu-HU" altLang="hu-HU" sz="2400" b="0" cap="none" dirty="0" err="1">
                <a:solidFill>
                  <a:prstClr val="black"/>
                </a:solidFill>
                <a:latin typeface="Calibri"/>
                <a:ea typeface="+mj-ea"/>
                <a:cs typeface="+mj-cs"/>
              </a:rPr>
              <a:t>Hellner</a:t>
            </a:r>
            <a:r>
              <a:rPr lang="hu-HU" altLang="hu-HU" sz="2400" b="0" cap="none" dirty="0">
                <a:solidFill>
                  <a:prstClr val="black"/>
                </a:solidFill>
                <a:latin typeface="Calibri"/>
                <a:ea typeface="+mj-ea"/>
                <a:cs typeface="+mj-cs"/>
              </a:rPr>
              <a:t> Szelina, Kincses Gábor, Bartha Zsolt</a:t>
            </a:r>
            <a:endParaRPr lang="hu-HU" sz="2400" dirty="0"/>
          </a:p>
        </p:txBody>
      </p:sp>
      <p:sp>
        <p:nvSpPr>
          <p:cNvPr id="13" name="Szöveg helye 12"/>
          <p:cNvSpPr>
            <a:spLocks noGrp="1"/>
          </p:cNvSpPr>
          <p:nvPr>
            <p:ph type="body" sz="quarter" idx="11"/>
          </p:nvPr>
        </p:nvSpPr>
        <p:spPr/>
        <p:txBody>
          <a:bodyPr/>
          <a:lstStyle/>
          <a:p>
            <a:endParaRPr lang="hu-HU" dirty="0"/>
          </a:p>
        </p:txBody>
      </p:sp>
      <p:sp>
        <p:nvSpPr>
          <p:cNvPr id="14" name="Szöveg helye 13"/>
          <p:cNvSpPr>
            <a:spLocks noGrp="1"/>
          </p:cNvSpPr>
          <p:nvPr>
            <p:ph type="body" sz="quarter" idx="12"/>
          </p:nvPr>
        </p:nvSpPr>
        <p:spPr/>
        <p:txBody>
          <a:bodyPr/>
          <a:lstStyle/>
          <a:p>
            <a:pPr marL="0" lvl="0" indent="0"/>
            <a:r>
              <a:rPr lang="hu-HU" altLang="hu-HU" sz="2400" dirty="0">
                <a:solidFill>
                  <a:prstClr val="black"/>
                </a:solidFill>
                <a:hlinkClick r:id="rId5"/>
              </a:rPr>
              <a:t>www.testneveles.bme.hu/oktatas/targyak-sportagak/228-sport-es-uzlet</a:t>
            </a:r>
            <a:endParaRPr lang="hu-HU" altLang="hu-HU" sz="2400" dirty="0">
              <a:solidFill>
                <a:prstClr val="black"/>
              </a:solidFill>
            </a:endParaRPr>
          </a:p>
          <a:p>
            <a:pPr marL="0" lvl="0" indent="0"/>
            <a:r>
              <a:rPr lang="hu-HU" altLang="hu-HU" sz="2400" dirty="0">
                <a:solidFill>
                  <a:prstClr val="black"/>
                </a:solidFill>
                <a:hlinkClick r:id="rId6"/>
              </a:rPr>
              <a:t>szelinah@eik.bme.hu</a:t>
            </a:r>
            <a:endParaRPr lang="hu-HU" altLang="hu-HU" sz="2400" dirty="0">
              <a:solidFill>
                <a:prstClr val="black"/>
              </a:solidFill>
            </a:endParaRPr>
          </a:p>
          <a:p>
            <a:pPr marL="0" lvl="0" indent="0"/>
            <a:r>
              <a:rPr lang="hu-HU" altLang="hu-HU" sz="2400" dirty="0">
                <a:solidFill>
                  <a:prstClr val="black"/>
                </a:solidFill>
              </a:rPr>
              <a:t>szelina.hellner@gmail.com </a:t>
            </a:r>
          </a:p>
          <a:p>
            <a:endParaRPr lang="hu-H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ím 1"/>
          <p:cNvSpPr>
            <a:spLocks noGrp="1"/>
          </p:cNvSpPr>
          <p:nvPr>
            <p:ph type="title"/>
          </p:nvPr>
        </p:nvSpPr>
        <p:spPr>
          <a:xfrm>
            <a:off x="636662" y="548680"/>
            <a:ext cx="7886700" cy="1325562"/>
          </a:xfrm>
        </p:spPr>
        <p:txBody>
          <a:bodyPr/>
          <a:lstStyle/>
          <a:p>
            <a:pPr eaLnBrk="1" hangingPunct="1"/>
            <a:r>
              <a:rPr lang="hu-HU" altLang="hu-HU" sz="3200" dirty="0" smtClean="0"/>
              <a:t>Sportdiplomácia és nemzetközi kapcsolatok</a:t>
            </a:r>
          </a:p>
        </p:txBody>
      </p:sp>
      <p:sp>
        <p:nvSpPr>
          <p:cNvPr id="20483" name="Tartalom helye 2"/>
          <p:cNvSpPr>
            <a:spLocks noGrp="1"/>
          </p:cNvSpPr>
          <p:nvPr>
            <p:ph idx="1"/>
          </p:nvPr>
        </p:nvSpPr>
        <p:spPr>
          <a:xfrm>
            <a:off x="636662" y="1874242"/>
            <a:ext cx="7886700" cy="4351338"/>
          </a:xfrm>
        </p:spPr>
        <p:txBody>
          <a:bodyPr>
            <a:normAutofit fontScale="85000" lnSpcReduction="10000"/>
          </a:bodyPr>
          <a:lstStyle/>
          <a:p>
            <a:pPr eaLnBrk="1" hangingPunct="1"/>
            <a:r>
              <a:rPr lang="hu-HU" altLang="hu-HU" dirty="0" smtClean="0"/>
              <a:t>1849 és 1867 között a külföldre utazás nehéz</a:t>
            </a:r>
          </a:p>
          <a:p>
            <a:pPr eaLnBrk="1" hangingPunct="1"/>
            <a:r>
              <a:rPr lang="hu-HU" altLang="hu-HU" dirty="0" smtClean="0"/>
              <a:t>1867 után ez szabadabbá válik, így magyarok nemzetközi versenyeken vehetnek részt</a:t>
            </a:r>
          </a:p>
          <a:p>
            <a:pPr eaLnBrk="1" hangingPunct="1"/>
            <a:r>
              <a:rPr lang="hu-HU" altLang="hu-HU" dirty="0" smtClean="0"/>
              <a:t>Sportszakmai-, illetve sporttársi kapcsolat felülírja a nacionalista tendenciákat</a:t>
            </a:r>
          </a:p>
          <a:p>
            <a:pPr eaLnBrk="1" hangingPunct="1"/>
            <a:r>
              <a:rPr lang="hu-HU" altLang="hu-HU" dirty="0" smtClean="0"/>
              <a:t>Svájc, Németország, Olaszország tornaegyletek találkozói</a:t>
            </a:r>
          </a:p>
          <a:p>
            <a:pPr eaLnBrk="1" hangingPunct="1"/>
            <a:r>
              <a:rPr lang="hu-HU" altLang="hu-HU" dirty="0" smtClean="0"/>
              <a:t>Az NTE anyagi segítséget nyújt a ljubljanai és a bukaresti csarnokok építésébe</a:t>
            </a:r>
          </a:p>
          <a:p>
            <a:pPr eaLnBrk="1" hangingPunct="1"/>
            <a:endParaRPr lang="hu-HU" altLang="hu-HU" dirty="0" smtClean="0"/>
          </a:p>
          <a:p>
            <a:pPr eaLnBrk="1" hangingPunct="1"/>
            <a:endParaRPr lang="hu-HU" altLang="hu-HU" dirty="0" smtClean="0"/>
          </a:p>
        </p:txBody>
      </p:sp>
    </p:spTree>
    <p:extLst>
      <p:ext uri="{BB962C8B-B14F-4D97-AF65-F5344CB8AC3E}">
        <p14:creationId xmlns:p14="http://schemas.microsoft.com/office/powerpoint/2010/main" val="196352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p:cNvSpPr>
            <a:spLocks noGrp="1"/>
          </p:cNvSpPr>
          <p:nvPr>
            <p:ph type="title"/>
          </p:nvPr>
        </p:nvSpPr>
        <p:spPr>
          <a:xfrm>
            <a:off x="628650" y="548680"/>
            <a:ext cx="7886700" cy="1325563"/>
          </a:xfrm>
        </p:spPr>
        <p:txBody>
          <a:bodyPr/>
          <a:lstStyle/>
          <a:p>
            <a:pPr algn="ctr"/>
            <a:r>
              <a:rPr lang="hu-HU" altLang="hu-HU" sz="4000" dirty="0" smtClean="0"/>
              <a:t>1896 Athén</a:t>
            </a:r>
          </a:p>
        </p:txBody>
      </p:sp>
      <p:sp>
        <p:nvSpPr>
          <p:cNvPr id="21507" name="Tartalom helye 2"/>
          <p:cNvSpPr>
            <a:spLocks noGrp="1"/>
          </p:cNvSpPr>
          <p:nvPr>
            <p:ph idx="1"/>
          </p:nvPr>
        </p:nvSpPr>
        <p:spPr>
          <a:xfrm>
            <a:off x="628650" y="1874243"/>
            <a:ext cx="7886700" cy="4351338"/>
          </a:xfrm>
        </p:spPr>
        <p:txBody>
          <a:bodyPr>
            <a:normAutofit fontScale="92500"/>
          </a:bodyPr>
          <a:lstStyle/>
          <a:p>
            <a:r>
              <a:rPr lang="hu-HU" altLang="hu-HU" dirty="0" smtClean="0"/>
              <a:t>Első újkori olimpia – Magyarország részt vesz</a:t>
            </a:r>
          </a:p>
          <a:p>
            <a:r>
              <a:rPr lang="hu-HU" altLang="hu-HU" dirty="0" smtClean="0"/>
              <a:t>Pierre de Coubertin báró – az olimpiai mozgalom </a:t>
            </a:r>
            <a:r>
              <a:rPr lang="hu-HU" altLang="hu-HU" dirty="0" err="1" smtClean="0"/>
              <a:t>újraálmodója</a:t>
            </a:r>
            <a:endParaRPr lang="hu-HU" altLang="hu-HU" dirty="0" smtClean="0"/>
          </a:p>
          <a:p>
            <a:r>
              <a:rPr lang="hu-HU" altLang="hu-HU" dirty="0" smtClean="0"/>
              <a:t>1894 tanácskozás az olimpiai mozgalommal kapcsolatosan</a:t>
            </a:r>
          </a:p>
          <a:p>
            <a:r>
              <a:rPr lang="hu-HU" altLang="hu-HU" dirty="0" smtClean="0"/>
              <a:t>Magyarország is részt vesz - Kemény Ferenc</a:t>
            </a:r>
          </a:p>
          <a:p>
            <a:endParaRPr lang="hu-HU" altLang="hu-HU" dirty="0" smtClean="0"/>
          </a:p>
        </p:txBody>
      </p:sp>
    </p:spTree>
    <p:extLst>
      <p:ext uri="{BB962C8B-B14F-4D97-AF65-F5344CB8AC3E}">
        <p14:creationId xmlns:p14="http://schemas.microsoft.com/office/powerpoint/2010/main" val="2355791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ím 1"/>
          <p:cNvSpPr>
            <a:spLocks noGrp="1"/>
          </p:cNvSpPr>
          <p:nvPr>
            <p:ph type="title"/>
          </p:nvPr>
        </p:nvSpPr>
        <p:spPr>
          <a:xfrm>
            <a:off x="628650" y="274638"/>
            <a:ext cx="7886700" cy="1325562"/>
          </a:xfrm>
        </p:spPr>
        <p:txBody>
          <a:bodyPr/>
          <a:lstStyle/>
          <a:p>
            <a:pPr algn="ctr"/>
            <a:r>
              <a:rPr lang="hu-HU" altLang="hu-HU" dirty="0" smtClean="0"/>
              <a:t>Kemény Ferenc</a:t>
            </a:r>
          </a:p>
        </p:txBody>
      </p:sp>
      <p:sp>
        <p:nvSpPr>
          <p:cNvPr id="22531" name="Tartalom helye 2"/>
          <p:cNvSpPr>
            <a:spLocks noGrp="1"/>
          </p:cNvSpPr>
          <p:nvPr>
            <p:ph idx="1"/>
          </p:nvPr>
        </p:nvSpPr>
        <p:spPr/>
        <p:txBody>
          <a:bodyPr>
            <a:normAutofit fontScale="77500" lnSpcReduction="20000"/>
          </a:bodyPr>
          <a:lstStyle/>
          <a:p>
            <a:r>
              <a:rPr lang="hu-HU" altLang="hu-HU" dirty="0" smtClean="0"/>
              <a:t>Kemény Ferenc 1880-as években Párizsban került barátságba Pierre de Coubertin báróval</a:t>
            </a:r>
          </a:p>
          <a:p>
            <a:r>
              <a:rPr lang="hu-HU" altLang="hu-HU" dirty="0" smtClean="0"/>
              <a:t>Nézeteik az olimpiai gondolat felelevenítésének szükségességéről megegyeztek</a:t>
            </a:r>
          </a:p>
          <a:p>
            <a:r>
              <a:rPr lang="hu-HU" altLang="hu-HU" dirty="0" smtClean="0"/>
              <a:t>Coubertin Párizsban a Sorbonne-</a:t>
            </a:r>
            <a:r>
              <a:rPr lang="hu-HU" altLang="hu-HU" dirty="0" err="1" smtClean="0"/>
              <a:t>on</a:t>
            </a:r>
            <a:r>
              <a:rPr lang="hu-HU" altLang="hu-HU" dirty="0" smtClean="0"/>
              <a:t> 1894. június 16. és 23. között alapító nemzetközi kongresszuson meghirdette az ókori olimpiai játékok felújítását</a:t>
            </a:r>
          </a:p>
          <a:p>
            <a:r>
              <a:rPr lang="hu-HU" altLang="hu-HU" dirty="0" smtClean="0"/>
              <a:t>Életre hívta a Nemzetközi Olimpiai Bizottságot - alapító atyák között résztvevő Kemény Ferenc személyén keresztül a magyar sport az ötkarikás mozgalom alapítóinak egyike</a:t>
            </a:r>
          </a:p>
          <a:p>
            <a:endParaRPr lang="hu-HU" altLang="hu-HU" dirty="0" smtClean="0"/>
          </a:p>
        </p:txBody>
      </p:sp>
    </p:spTree>
    <p:extLst>
      <p:ext uri="{BB962C8B-B14F-4D97-AF65-F5344CB8AC3E}">
        <p14:creationId xmlns:p14="http://schemas.microsoft.com/office/powerpoint/2010/main" val="1516148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ím 1"/>
          <p:cNvSpPr>
            <a:spLocks noGrp="1"/>
          </p:cNvSpPr>
          <p:nvPr>
            <p:ph type="title"/>
          </p:nvPr>
        </p:nvSpPr>
        <p:spPr>
          <a:xfrm>
            <a:off x="628650" y="0"/>
            <a:ext cx="7886700" cy="1325563"/>
          </a:xfrm>
        </p:spPr>
        <p:txBody>
          <a:bodyPr/>
          <a:lstStyle/>
          <a:p>
            <a:endParaRPr lang="hu-HU" altLang="hu-HU" smtClean="0"/>
          </a:p>
        </p:txBody>
      </p:sp>
      <p:sp>
        <p:nvSpPr>
          <p:cNvPr id="23555" name="Tartalom helye 2"/>
          <p:cNvSpPr>
            <a:spLocks noGrp="1"/>
          </p:cNvSpPr>
          <p:nvPr>
            <p:ph idx="1"/>
          </p:nvPr>
        </p:nvSpPr>
        <p:spPr>
          <a:xfrm>
            <a:off x="628650" y="1325563"/>
            <a:ext cx="7886700" cy="4351337"/>
          </a:xfrm>
        </p:spPr>
        <p:txBody>
          <a:bodyPr>
            <a:normAutofit fontScale="70000" lnSpcReduction="20000"/>
          </a:bodyPr>
          <a:lstStyle/>
          <a:p>
            <a:r>
              <a:rPr lang="hu-HU" altLang="hu-HU" smtClean="0"/>
              <a:t>Kezdeményezője, szervezője és életre hívója a Magyar Olimpiai Bizottságnak</a:t>
            </a:r>
          </a:p>
          <a:p>
            <a:r>
              <a:rPr lang="hu-HU" altLang="hu-HU" smtClean="0"/>
              <a:t>1895. december 19-én Budapesten, a Nemzeti Torna Egylet Szentkirályi utcai tornacsarnok tanácstermében tartotta alakuló ülését, ahol a testület elnökének Berzeviczy Albertet, társelnökének Gerendai Györgyöt (a Magyar Atlétikai Klub képviselőjét), titkárának pedig Kemény Ferencet választották meg</a:t>
            </a:r>
          </a:p>
          <a:p>
            <a:r>
              <a:rPr lang="hu-HU" altLang="hu-HU" smtClean="0"/>
              <a:t>A Nemzetközi Olimpiai Bizottság alapító tagjainak nevét az első újkori olimpia színhelyén, az athéni stadionban őrzik márványba vésve</a:t>
            </a:r>
          </a:p>
        </p:txBody>
      </p:sp>
    </p:spTree>
    <p:extLst>
      <p:ext uri="{BB962C8B-B14F-4D97-AF65-F5344CB8AC3E}">
        <p14:creationId xmlns:p14="http://schemas.microsoft.com/office/powerpoint/2010/main" val="536715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ím 1"/>
          <p:cNvSpPr>
            <a:spLocks noGrp="1"/>
          </p:cNvSpPr>
          <p:nvPr>
            <p:ph type="title"/>
          </p:nvPr>
        </p:nvSpPr>
        <p:spPr/>
        <p:txBody>
          <a:bodyPr/>
          <a:lstStyle/>
          <a:p>
            <a:endParaRPr lang="hu-HU" altLang="hu-HU" smtClean="0"/>
          </a:p>
        </p:txBody>
      </p:sp>
      <p:sp>
        <p:nvSpPr>
          <p:cNvPr id="24579" name="Tartalom helye 2"/>
          <p:cNvSpPr>
            <a:spLocks noGrp="1"/>
          </p:cNvSpPr>
          <p:nvPr>
            <p:ph idx="1"/>
          </p:nvPr>
        </p:nvSpPr>
        <p:spPr/>
        <p:txBody>
          <a:bodyPr>
            <a:normAutofit fontScale="85000" lnSpcReduction="10000"/>
          </a:bodyPr>
          <a:lstStyle/>
          <a:p>
            <a:r>
              <a:rPr lang="hu-HU" altLang="hu-HU" smtClean="0"/>
              <a:t>Budapesti Olimpia rendezésének ötlete</a:t>
            </a:r>
          </a:p>
          <a:p>
            <a:r>
              <a:rPr lang="hu-HU" altLang="hu-HU" smtClean="0"/>
              <a:t>Gróf Csáky Albin kultuszminiszter, majd Eötvös Lóránd foglalkozik a kérdéssel, Wlassics Gyula „mondja ki” a nemleges választ</a:t>
            </a:r>
          </a:p>
          <a:p>
            <a:r>
              <a:rPr lang="hu-HU" altLang="hu-HU" smtClean="0"/>
              <a:t>Kemény olimpiai gondolat és eszme megismertetésére törekszik, illetve az athéni olimpián való magyar részvételt szervezi</a:t>
            </a:r>
          </a:p>
          <a:p>
            <a:r>
              <a:rPr lang="hu-HU" altLang="hu-HU" smtClean="0"/>
              <a:t>1896 Athén – Magyarország 2 arany, 1 ezüst, 3 bronz</a:t>
            </a:r>
          </a:p>
        </p:txBody>
      </p:sp>
    </p:spTree>
    <p:extLst>
      <p:ext uri="{BB962C8B-B14F-4D97-AF65-F5344CB8AC3E}">
        <p14:creationId xmlns:p14="http://schemas.microsoft.com/office/powerpoint/2010/main" val="3086745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ím 1"/>
          <p:cNvSpPr>
            <a:spLocks noGrp="1"/>
          </p:cNvSpPr>
          <p:nvPr>
            <p:ph type="title"/>
          </p:nvPr>
        </p:nvSpPr>
        <p:spPr/>
        <p:txBody>
          <a:bodyPr/>
          <a:lstStyle/>
          <a:p>
            <a:endParaRPr lang="hu-HU" altLang="hu-HU" smtClean="0"/>
          </a:p>
        </p:txBody>
      </p:sp>
      <p:sp>
        <p:nvSpPr>
          <p:cNvPr id="25603" name="Tartalom helye 2"/>
          <p:cNvSpPr>
            <a:spLocks noGrp="1"/>
          </p:cNvSpPr>
          <p:nvPr>
            <p:ph idx="1"/>
          </p:nvPr>
        </p:nvSpPr>
        <p:spPr>
          <a:xfrm>
            <a:off x="448196" y="1340768"/>
            <a:ext cx="8229600" cy="4525963"/>
          </a:xfrm>
        </p:spPr>
        <p:txBody>
          <a:bodyPr>
            <a:normAutofit fontScale="92500" lnSpcReduction="20000"/>
          </a:bodyPr>
          <a:lstStyle/>
          <a:p>
            <a:r>
              <a:rPr lang="hu-HU" altLang="hu-HU" dirty="0" smtClean="0"/>
              <a:t>Az eredményeknek köszönhetően Budapesten meghívásos versenyek – atlétika, sakk, vívás, kerékpár, műkorcsolya</a:t>
            </a:r>
          </a:p>
          <a:p>
            <a:r>
              <a:rPr lang="hu-HU" altLang="hu-HU" dirty="0" smtClean="0"/>
              <a:t>1901 magyar futball-válogatott megjelenése</a:t>
            </a:r>
          </a:p>
          <a:p>
            <a:r>
              <a:rPr lang="hu-HU" altLang="hu-HU" dirty="0" smtClean="0"/>
              <a:t>Dualizmus sajátos helyzete: külön-külön olimpiai csapat, futballválogatott, de a nemzeti szövetségeket nem kezelik külön nemzetközi színtéren</a:t>
            </a:r>
          </a:p>
          <a:p>
            <a:r>
              <a:rPr lang="hu-HU" altLang="hu-HU" dirty="0" smtClean="0"/>
              <a:t>A magyar és az osztrák sportdiplomácia rivalizál</a:t>
            </a:r>
          </a:p>
        </p:txBody>
      </p:sp>
    </p:spTree>
    <p:extLst>
      <p:ext uri="{BB962C8B-B14F-4D97-AF65-F5344CB8AC3E}">
        <p14:creationId xmlns:p14="http://schemas.microsoft.com/office/powerpoint/2010/main" val="2046927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ím 1"/>
          <p:cNvSpPr>
            <a:spLocks noGrp="1"/>
          </p:cNvSpPr>
          <p:nvPr>
            <p:ph type="title"/>
          </p:nvPr>
        </p:nvSpPr>
        <p:spPr>
          <a:xfrm>
            <a:off x="628650" y="476672"/>
            <a:ext cx="7886700" cy="1325563"/>
          </a:xfrm>
        </p:spPr>
        <p:txBody>
          <a:bodyPr/>
          <a:lstStyle/>
          <a:p>
            <a:pPr algn="ctr"/>
            <a:r>
              <a:rPr lang="hu-HU" altLang="hu-HU" sz="3600" dirty="0" smtClean="0"/>
              <a:t>A korszak összegzése</a:t>
            </a:r>
          </a:p>
        </p:txBody>
      </p:sp>
      <p:sp>
        <p:nvSpPr>
          <p:cNvPr id="26627" name="Tartalom helye 2"/>
          <p:cNvSpPr>
            <a:spLocks noGrp="1"/>
          </p:cNvSpPr>
          <p:nvPr>
            <p:ph idx="1"/>
          </p:nvPr>
        </p:nvSpPr>
        <p:spPr>
          <a:xfrm>
            <a:off x="636414" y="1802235"/>
            <a:ext cx="7886700" cy="4351338"/>
          </a:xfrm>
        </p:spPr>
        <p:txBody>
          <a:bodyPr/>
          <a:lstStyle/>
          <a:p>
            <a:r>
              <a:rPr lang="hu-HU" altLang="hu-HU" dirty="0" smtClean="0"/>
              <a:t>1867-1918 szakosztályok és szakszövetségek rendszere</a:t>
            </a:r>
          </a:p>
          <a:p>
            <a:r>
              <a:rPr lang="hu-HU" altLang="hu-HU" dirty="0" smtClean="0"/>
              <a:t>Szűk, elismert élsportolói réteg</a:t>
            </a:r>
          </a:p>
          <a:p>
            <a:r>
              <a:rPr lang="hu-HU" altLang="hu-HU" dirty="0" smtClean="0"/>
              <a:t>Nemzetközi színtér</a:t>
            </a:r>
          </a:p>
          <a:p>
            <a:r>
              <a:rPr lang="hu-HU" altLang="hu-HU" dirty="0" smtClean="0"/>
              <a:t>Eredményes szereplés</a:t>
            </a:r>
          </a:p>
          <a:p>
            <a:r>
              <a:rPr lang="hu-HU" altLang="hu-HU" dirty="0" smtClean="0"/>
              <a:t>Sportdiplomáciában is jelen vagyunk</a:t>
            </a:r>
          </a:p>
          <a:p>
            <a:endParaRPr lang="hu-HU" altLang="hu-HU" dirty="0" smtClean="0"/>
          </a:p>
        </p:txBody>
      </p:sp>
    </p:spTree>
    <p:extLst>
      <p:ext uri="{BB962C8B-B14F-4D97-AF65-F5344CB8AC3E}">
        <p14:creationId xmlns:p14="http://schemas.microsoft.com/office/powerpoint/2010/main" val="4132510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ím 1"/>
          <p:cNvSpPr>
            <a:spLocks noGrp="1"/>
          </p:cNvSpPr>
          <p:nvPr>
            <p:ph type="title"/>
          </p:nvPr>
        </p:nvSpPr>
        <p:spPr/>
        <p:txBody>
          <a:bodyPr/>
          <a:lstStyle/>
          <a:p>
            <a:endParaRPr lang="hu-HU" altLang="hu-HU" smtClean="0"/>
          </a:p>
        </p:txBody>
      </p:sp>
      <p:sp>
        <p:nvSpPr>
          <p:cNvPr id="27651" name="Tartalom helye 2"/>
          <p:cNvSpPr>
            <a:spLocks noGrp="1"/>
          </p:cNvSpPr>
          <p:nvPr>
            <p:ph idx="1"/>
          </p:nvPr>
        </p:nvSpPr>
        <p:spPr>
          <a:xfrm>
            <a:off x="628650" y="1417638"/>
            <a:ext cx="7886700" cy="4351338"/>
          </a:xfrm>
        </p:spPr>
        <p:txBody>
          <a:bodyPr/>
          <a:lstStyle/>
          <a:p>
            <a:r>
              <a:rPr lang="hu-HU" altLang="hu-HU" dirty="0" smtClean="0"/>
              <a:t>Szervezetileg erősen Budapestre korlátozódik</a:t>
            </a:r>
          </a:p>
          <a:p>
            <a:r>
              <a:rPr lang="hu-HU" altLang="hu-HU" dirty="0" smtClean="0"/>
              <a:t>A fejlődés üteme lassú és hullámzó</a:t>
            </a:r>
          </a:p>
          <a:p>
            <a:r>
              <a:rPr lang="hu-HU" altLang="hu-HU" dirty="0" smtClean="0"/>
              <a:t>Társadalmi rétegek, földrajzi régiók sportja nagy különbségekkel fejlődik</a:t>
            </a:r>
          </a:p>
          <a:p>
            <a:r>
              <a:rPr lang="hu-HU" altLang="hu-HU" dirty="0" smtClean="0"/>
              <a:t>I. világháború – gyökeres változás</a:t>
            </a:r>
          </a:p>
        </p:txBody>
      </p:sp>
    </p:spTree>
    <p:extLst>
      <p:ext uri="{BB962C8B-B14F-4D97-AF65-F5344CB8AC3E}">
        <p14:creationId xmlns:p14="http://schemas.microsoft.com/office/powerpoint/2010/main" val="4004152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ím 1"/>
          <p:cNvSpPr>
            <a:spLocks noGrp="1"/>
          </p:cNvSpPr>
          <p:nvPr>
            <p:ph type="title"/>
          </p:nvPr>
        </p:nvSpPr>
        <p:spPr>
          <a:xfrm>
            <a:off x="611386" y="188640"/>
            <a:ext cx="7886700" cy="1325563"/>
          </a:xfrm>
        </p:spPr>
        <p:txBody>
          <a:bodyPr/>
          <a:lstStyle/>
          <a:p>
            <a:pPr algn="ctr"/>
            <a:r>
              <a:rPr lang="hu-HU" altLang="hu-HU" dirty="0" smtClean="0"/>
              <a:t>Horthy-korszak </a:t>
            </a:r>
          </a:p>
        </p:txBody>
      </p:sp>
      <p:sp>
        <p:nvSpPr>
          <p:cNvPr id="28675" name="Tartalom helye 4"/>
          <p:cNvSpPr>
            <a:spLocks noGrp="1"/>
          </p:cNvSpPr>
          <p:nvPr>
            <p:ph idx="1"/>
          </p:nvPr>
        </p:nvSpPr>
        <p:spPr>
          <a:xfrm>
            <a:off x="611386" y="1916832"/>
            <a:ext cx="7886700" cy="4351337"/>
          </a:xfrm>
        </p:spPr>
        <p:txBody>
          <a:bodyPr>
            <a:normAutofit fontScale="70000" lnSpcReduction="20000"/>
          </a:bodyPr>
          <a:lstStyle/>
          <a:p>
            <a:r>
              <a:rPr lang="hu-HU" altLang="hu-HU" dirty="0" smtClean="0"/>
              <a:t>1919-1944 </a:t>
            </a:r>
          </a:p>
          <a:p>
            <a:r>
              <a:rPr lang="hu-HU" altLang="hu-HU" dirty="0" smtClean="0"/>
              <a:t>1920. június 4. Trianoni békeszerződés</a:t>
            </a:r>
          </a:p>
          <a:p>
            <a:r>
              <a:rPr lang="hu-HU" altLang="hu-HU" dirty="0" smtClean="0"/>
              <a:t>Történelmi feltételrendszer radikális változása a sport szervezeti kereteit is meghatározza</a:t>
            </a:r>
          </a:p>
          <a:p>
            <a:r>
              <a:rPr lang="hu-HU" altLang="hu-HU" dirty="0" smtClean="0"/>
              <a:t>Magyarország az I. világháború veszteseként válik ki az Osztrák-Magyar Monarchiából és válik önállóvá</a:t>
            </a:r>
          </a:p>
          <a:p>
            <a:r>
              <a:rPr lang="hu-HU" altLang="hu-HU" dirty="0" smtClean="0"/>
              <a:t>Gazdasági szempontból értékes területek elcsatolása</a:t>
            </a:r>
          </a:p>
          <a:p>
            <a:r>
              <a:rPr lang="hu-HU" altLang="hu-HU" dirty="0" smtClean="0"/>
              <a:t>Háborús jóvátétel</a:t>
            </a:r>
          </a:p>
          <a:p>
            <a:r>
              <a:rPr lang="hu-HU" altLang="hu-HU" dirty="0" smtClean="0"/>
              <a:t>Csökkenő életszínvonal, költségvetési hiány, súlyos infláció</a:t>
            </a:r>
          </a:p>
        </p:txBody>
      </p:sp>
    </p:spTree>
    <p:extLst>
      <p:ext uri="{BB962C8B-B14F-4D97-AF65-F5344CB8AC3E}">
        <p14:creationId xmlns:p14="http://schemas.microsoft.com/office/powerpoint/2010/main" val="232424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ím 1"/>
          <p:cNvSpPr>
            <a:spLocks noGrp="1"/>
          </p:cNvSpPr>
          <p:nvPr>
            <p:ph type="title"/>
          </p:nvPr>
        </p:nvSpPr>
        <p:spPr/>
        <p:txBody>
          <a:bodyPr/>
          <a:lstStyle/>
          <a:p>
            <a:endParaRPr lang="hu-HU" altLang="hu-HU" smtClean="0"/>
          </a:p>
        </p:txBody>
      </p:sp>
      <p:sp>
        <p:nvSpPr>
          <p:cNvPr id="29699" name="Tartalom helye 2"/>
          <p:cNvSpPr>
            <a:spLocks noGrp="1"/>
          </p:cNvSpPr>
          <p:nvPr>
            <p:ph idx="1"/>
          </p:nvPr>
        </p:nvSpPr>
        <p:spPr>
          <a:xfrm>
            <a:off x="628650" y="1471613"/>
            <a:ext cx="7886700" cy="4351337"/>
          </a:xfrm>
        </p:spPr>
        <p:txBody>
          <a:bodyPr>
            <a:normAutofit fontScale="70000" lnSpcReduction="20000"/>
          </a:bodyPr>
          <a:lstStyle/>
          <a:p>
            <a:r>
              <a:rPr lang="hu-HU" altLang="hu-HU" smtClean="0"/>
              <a:t>1920-1945 területi revízió politikájának minden tényező alárendelődik, a sportirányítás sem kivétel</a:t>
            </a:r>
          </a:p>
          <a:p>
            <a:r>
              <a:rPr lang="hu-HU" altLang="hu-HU" smtClean="0"/>
              <a:t>1921-ig a Magyar Olimpiai Bizottság konszolidációja</a:t>
            </a:r>
          </a:p>
          <a:p>
            <a:r>
              <a:rPr lang="hu-HU" altLang="hu-HU" smtClean="0"/>
              <a:t>A vesztes országokat nemzetközi bojkott alá vonják – NOB, FIFA egyaránt</a:t>
            </a:r>
          </a:p>
          <a:p>
            <a:r>
              <a:rPr lang="hu-HU" altLang="hu-HU" smtClean="0"/>
              <a:t>1920 Antwerpen nem kapunk meghívást</a:t>
            </a:r>
          </a:p>
          <a:p>
            <a:r>
              <a:rPr lang="hu-HU" altLang="hu-HU" smtClean="0"/>
              <a:t>Belpolitikailag súlyosan átpolitizált sportélet időszaka</a:t>
            </a:r>
          </a:p>
          <a:p>
            <a:r>
              <a:rPr lang="hu-HU" altLang="hu-HU" smtClean="0"/>
              <a:t>Magyar Országos Véderő Egylet és a Keresztény Magyar Sportliga – militáris testnevelés, csak jobboldali tagok</a:t>
            </a:r>
          </a:p>
        </p:txBody>
      </p:sp>
    </p:spTree>
    <p:extLst>
      <p:ext uri="{BB962C8B-B14F-4D97-AF65-F5344CB8AC3E}">
        <p14:creationId xmlns:p14="http://schemas.microsoft.com/office/powerpoint/2010/main" val="254272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ím 1"/>
          <p:cNvSpPr>
            <a:spLocks noGrp="1"/>
          </p:cNvSpPr>
          <p:nvPr>
            <p:ph type="ctrTitle"/>
          </p:nvPr>
        </p:nvSpPr>
        <p:spPr/>
        <p:txBody>
          <a:bodyPr/>
          <a:lstStyle/>
          <a:p>
            <a:pPr eaLnBrk="1" hangingPunct="1"/>
            <a:endParaRPr lang="hu-HU" altLang="hu-HU" smtClean="0"/>
          </a:p>
        </p:txBody>
      </p:sp>
      <p:sp>
        <p:nvSpPr>
          <p:cNvPr id="3075" name="Alcím 2"/>
          <p:cNvSpPr>
            <a:spLocks noGrp="1"/>
          </p:cNvSpPr>
          <p:nvPr>
            <p:ph type="subTitle" idx="1"/>
          </p:nvPr>
        </p:nvSpPr>
        <p:spPr/>
        <p:txBody>
          <a:bodyPr/>
          <a:lstStyle/>
          <a:p>
            <a:pPr eaLnBrk="1" hangingPunct="1"/>
            <a:endParaRPr lang="hu-HU" altLang="hu-HU" smtClean="0"/>
          </a:p>
        </p:txBody>
      </p:sp>
      <p:graphicFrame>
        <p:nvGraphicFramePr>
          <p:cNvPr id="4" name="Táblázat 3"/>
          <p:cNvGraphicFramePr>
            <a:graphicFrameLocks noGrp="1"/>
          </p:cNvGraphicFramePr>
          <p:nvPr>
            <p:extLst>
              <p:ext uri="{D42A27DB-BD31-4B8C-83A1-F6EECF244321}">
                <p14:modId xmlns:p14="http://schemas.microsoft.com/office/powerpoint/2010/main" val="3794363713"/>
              </p:ext>
            </p:extLst>
          </p:nvPr>
        </p:nvGraphicFramePr>
        <p:xfrm>
          <a:off x="685800" y="521628"/>
          <a:ext cx="7605464" cy="6071630"/>
        </p:xfrm>
        <a:graphic>
          <a:graphicData uri="http://schemas.openxmlformats.org/drawingml/2006/table">
            <a:tbl>
              <a:tblPr firstRow="1" firstCol="1" lastRow="1" lastCol="1" bandRow="1" bandCol="1">
                <a:tableStyleId>{5C22544A-7EE6-4342-B048-85BDC9FD1C3A}</a:tableStyleId>
              </a:tblPr>
              <a:tblGrid>
                <a:gridCol w="933093">
                  <a:extLst>
                    <a:ext uri="{9D8B030D-6E8A-4147-A177-3AD203B41FA5}">
                      <a16:colId xmlns:a16="http://schemas.microsoft.com/office/drawing/2014/main" val="1345977912"/>
                    </a:ext>
                  </a:extLst>
                </a:gridCol>
                <a:gridCol w="6672371">
                  <a:extLst>
                    <a:ext uri="{9D8B030D-6E8A-4147-A177-3AD203B41FA5}">
                      <a16:colId xmlns:a16="http://schemas.microsoft.com/office/drawing/2014/main" val="351350323"/>
                    </a:ext>
                  </a:extLst>
                </a:gridCol>
              </a:tblGrid>
              <a:tr h="322845">
                <a:tc>
                  <a:txBody>
                    <a:bodyPr/>
                    <a:lstStyle/>
                    <a:p>
                      <a:pPr algn="ctr">
                        <a:lnSpc>
                          <a:spcPct val="107000"/>
                        </a:lnSpc>
                        <a:spcAft>
                          <a:spcPts val="0"/>
                        </a:spcAft>
                      </a:pPr>
                      <a:r>
                        <a:rPr lang="hu-HU" sz="1400" b="0" dirty="0">
                          <a:solidFill>
                            <a:schemeClr val="tx1"/>
                          </a:solidFill>
                          <a:effectLst/>
                        </a:rPr>
                        <a:t>Sorszám</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79" marR="17779" marT="0" marB="0" anchor="ctr">
                    <a:solidFill>
                      <a:srgbClr val="9ACEBB"/>
                    </a:solidFill>
                  </a:tcPr>
                </a:tc>
                <a:tc>
                  <a:txBody>
                    <a:bodyPr/>
                    <a:lstStyle/>
                    <a:p>
                      <a:pPr algn="ctr">
                        <a:lnSpc>
                          <a:spcPct val="107000"/>
                        </a:lnSpc>
                        <a:spcAft>
                          <a:spcPts val="0"/>
                        </a:spcAft>
                      </a:pPr>
                      <a:r>
                        <a:rPr lang="hu-HU" sz="1400" b="0" dirty="0">
                          <a:solidFill>
                            <a:schemeClr val="tx1"/>
                          </a:solidFill>
                          <a:effectLst/>
                        </a:rPr>
                        <a:t>Előadások témái</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nchor="ctr">
                    <a:solidFill>
                      <a:srgbClr val="9ACEBB"/>
                    </a:solidFill>
                  </a:tcPr>
                </a:tc>
                <a:extLst>
                  <a:ext uri="{0D108BD9-81ED-4DB2-BD59-A6C34878D82A}">
                    <a16:rowId xmlns:a16="http://schemas.microsoft.com/office/drawing/2014/main" val="1552416834"/>
                  </a:ext>
                </a:extLst>
              </a:tr>
              <a:tr h="325094">
                <a:tc>
                  <a:txBody>
                    <a:bodyPr/>
                    <a:lstStyle/>
                    <a:p>
                      <a:pPr marL="0" lvl="0" indent="0" algn="just">
                        <a:lnSpc>
                          <a:spcPct val="107000"/>
                        </a:lnSpc>
                        <a:spcAft>
                          <a:spcPts val="0"/>
                        </a:spcAft>
                        <a:buFont typeface="+mj-lt"/>
                        <a:buNone/>
                      </a:pPr>
                      <a:r>
                        <a:rPr lang="hu-HU" sz="1400" b="0" dirty="0" smtClean="0">
                          <a:solidFill>
                            <a:schemeClr val="tx1"/>
                          </a:solidFill>
                          <a:effectLst/>
                        </a:rPr>
                        <a:t>1.</a:t>
                      </a:r>
                      <a:r>
                        <a:rPr lang="hu-HU" sz="1400" b="0" dirty="0">
                          <a:solidFill>
                            <a:schemeClr val="tx1"/>
                          </a:solidFill>
                          <a:effectLst/>
                        </a:rPr>
                        <a:t> </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solidFill>
                      <a:srgbClr val="9ACEBB"/>
                    </a:solidFill>
                  </a:tcPr>
                </a:tc>
                <a:tc>
                  <a:txBody>
                    <a:bodyPr/>
                    <a:lstStyle/>
                    <a:p>
                      <a:pPr algn="just">
                        <a:lnSpc>
                          <a:spcPct val="107000"/>
                        </a:lnSpc>
                        <a:spcBef>
                          <a:spcPts val="400"/>
                        </a:spcBef>
                        <a:spcAft>
                          <a:spcPts val="400"/>
                        </a:spcAft>
                      </a:pPr>
                      <a:r>
                        <a:rPr lang="hu-HU" sz="1400" b="0" dirty="0">
                          <a:solidFill>
                            <a:schemeClr val="tx1"/>
                          </a:solidFill>
                          <a:effectLst/>
                        </a:rPr>
                        <a:t>           </a:t>
                      </a:r>
                      <a:r>
                        <a:rPr lang="hu-HU" sz="1400" b="0" dirty="0" smtClean="0">
                          <a:solidFill>
                            <a:schemeClr val="tx1"/>
                          </a:solidFill>
                          <a:effectLst/>
                        </a:rPr>
                        <a:t> </a:t>
                      </a:r>
                      <a:r>
                        <a:rPr lang="hu-HU" sz="1400" b="0" dirty="0">
                          <a:solidFill>
                            <a:schemeClr val="tx1"/>
                          </a:solidFill>
                          <a:effectLst/>
                        </a:rPr>
                        <a:t>A sportszervezetek kialakulása </a:t>
                      </a:r>
                      <a:endParaRPr lang="hu-HU" sz="1400" b="0"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endParaRPr>
                    </a:p>
                  </a:txBody>
                  <a:tcPr marL="68574" marR="68574" marT="0" marB="0" anchor="ctr">
                    <a:solidFill>
                      <a:srgbClr val="9ACEBB"/>
                    </a:solidFill>
                  </a:tcPr>
                </a:tc>
                <a:extLst>
                  <a:ext uri="{0D108BD9-81ED-4DB2-BD59-A6C34878D82A}">
                    <a16:rowId xmlns:a16="http://schemas.microsoft.com/office/drawing/2014/main" val="1419073666"/>
                  </a:ext>
                </a:extLst>
              </a:tr>
              <a:tr h="325094">
                <a:tc>
                  <a:txBody>
                    <a:bodyPr/>
                    <a:lstStyle/>
                    <a:p>
                      <a:pPr marL="0" lvl="0" indent="0" algn="just">
                        <a:lnSpc>
                          <a:spcPct val="107000"/>
                        </a:lnSpc>
                        <a:spcAft>
                          <a:spcPts val="0"/>
                        </a:spcAft>
                        <a:buFont typeface="+mj-lt"/>
                        <a:buNone/>
                      </a:pPr>
                      <a:r>
                        <a:rPr lang="hu-HU" sz="1400" b="0" dirty="0" smtClean="0">
                          <a:solidFill>
                            <a:schemeClr val="tx1"/>
                          </a:solidFill>
                          <a:effectLst/>
                        </a:rPr>
                        <a:t>2.</a:t>
                      </a:r>
                      <a:r>
                        <a:rPr lang="hu-HU" sz="1400" b="0" dirty="0">
                          <a:solidFill>
                            <a:schemeClr val="tx1"/>
                          </a:solidFill>
                          <a:effectLst/>
                        </a:rPr>
                        <a:t> </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solidFill>
                      <a:srgbClr val="9ACEBB"/>
                    </a:solidFill>
                  </a:tcPr>
                </a:tc>
                <a:tc>
                  <a:txBody>
                    <a:bodyPr/>
                    <a:lstStyle/>
                    <a:p>
                      <a:pPr marL="457200" algn="just">
                        <a:lnSpc>
                          <a:spcPct val="107000"/>
                        </a:lnSpc>
                        <a:spcBef>
                          <a:spcPts val="400"/>
                        </a:spcBef>
                        <a:spcAft>
                          <a:spcPts val="400"/>
                        </a:spcAft>
                      </a:pPr>
                      <a:r>
                        <a:rPr lang="hu-HU" sz="1400" b="0" dirty="0">
                          <a:solidFill>
                            <a:schemeClr val="tx1"/>
                          </a:solidFill>
                          <a:effectLst/>
                        </a:rPr>
                        <a:t>A sportfinanszírozás története </a:t>
                      </a:r>
                      <a:endParaRPr lang="hu-HU" sz="1400" b="0"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endParaRPr>
                    </a:p>
                  </a:txBody>
                  <a:tcPr marL="68574" marR="68574" marT="0" marB="0" anchor="b">
                    <a:solidFill>
                      <a:srgbClr val="9ACEBB"/>
                    </a:solidFill>
                  </a:tcPr>
                </a:tc>
                <a:extLst>
                  <a:ext uri="{0D108BD9-81ED-4DB2-BD59-A6C34878D82A}">
                    <a16:rowId xmlns:a16="http://schemas.microsoft.com/office/drawing/2014/main" val="3674370648"/>
                  </a:ext>
                </a:extLst>
              </a:tr>
              <a:tr h="325094">
                <a:tc>
                  <a:txBody>
                    <a:bodyPr/>
                    <a:lstStyle/>
                    <a:p>
                      <a:pPr marL="0" lvl="0" indent="0" algn="just">
                        <a:lnSpc>
                          <a:spcPct val="107000"/>
                        </a:lnSpc>
                        <a:spcAft>
                          <a:spcPts val="0"/>
                        </a:spcAft>
                        <a:buFont typeface="+mj-lt"/>
                        <a:buNone/>
                      </a:pPr>
                      <a:r>
                        <a:rPr lang="hu-HU" sz="1400" b="0" dirty="0" smtClean="0">
                          <a:solidFill>
                            <a:schemeClr val="tx1"/>
                          </a:solidFill>
                          <a:effectLst/>
                        </a:rPr>
                        <a:t>3.</a:t>
                      </a:r>
                      <a:r>
                        <a:rPr lang="hu-HU" sz="1400" b="0" dirty="0">
                          <a:solidFill>
                            <a:schemeClr val="tx1"/>
                          </a:solidFill>
                          <a:effectLst/>
                        </a:rPr>
                        <a:t> </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solidFill>
                      <a:srgbClr val="9ACEBB"/>
                    </a:solidFill>
                  </a:tcPr>
                </a:tc>
                <a:tc>
                  <a:txBody>
                    <a:bodyPr/>
                    <a:lstStyle/>
                    <a:p>
                      <a:pPr marL="457200" algn="just">
                        <a:lnSpc>
                          <a:spcPct val="107000"/>
                        </a:lnSpc>
                        <a:spcBef>
                          <a:spcPts val="400"/>
                        </a:spcBef>
                        <a:spcAft>
                          <a:spcPts val="400"/>
                        </a:spcAft>
                      </a:pPr>
                      <a:r>
                        <a:rPr lang="hu-HU" sz="1400" b="0" dirty="0">
                          <a:solidFill>
                            <a:schemeClr val="tx1"/>
                          </a:solidFill>
                          <a:effectLst/>
                        </a:rPr>
                        <a:t>Vezetéselméleti koncepció a sportban</a:t>
                      </a:r>
                      <a:endParaRPr lang="hu-HU" sz="1400" b="0"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endParaRPr>
                    </a:p>
                  </a:txBody>
                  <a:tcPr marL="68574" marR="68574" marT="0" marB="0" anchor="b">
                    <a:solidFill>
                      <a:srgbClr val="9ACEBB"/>
                    </a:solidFill>
                  </a:tcPr>
                </a:tc>
                <a:extLst>
                  <a:ext uri="{0D108BD9-81ED-4DB2-BD59-A6C34878D82A}">
                    <a16:rowId xmlns:a16="http://schemas.microsoft.com/office/drawing/2014/main" val="542598098"/>
                  </a:ext>
                </a:extLst>
              </a:tr>
              <a:tr h="385109">
                <a:tc>
                  <a:txBody>
                    <a:bodyPr/>
                    <a:lstStyle/>
                    <a:p>
                      <a:pPr marL="0" lvl="0" indent="0" algn="just">
                        <a:lnSpc>
                          <a:spcPct val="107000"/>
                        </a:lnSpc>
                        <a:spcAft>
                          <a:spcPts val="0"/>
                        </a:spcAft>
                        <a:buFont typeface="+mj-lt"/>
                        <a:buNone/>
                      </a:pPr>
                      <a:r>
                        <a:rPr lang="hu-HU" sz="1400" b="0" dirty="0" smtClean="0">
                          <a:solidFill>
                            <a:schemeClr val="tx1"/>
                          </a:solidFill>
                          <a:effectLst/>
                        </a:rPr>
                        <a:t>4.</a:t>
                      </a:r>
                      <a:r>
                        <a:rPr lang="hu-HU" sz="1400" b="0" dirty="0">
                          <a:solidFill>
                            <a:schemeClr val="tx1"/>
                          </a:solidFill>
                          <a:effectLst/>
                        </a:rPr>
                        <a:t> </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solidFill>
                      <a:srgbClr val="9ACEBB"/>
                    </a:solidFill>
                  </a:tcPr>
                </a:tc>
                <a:tc>
                  <a:txBody>
                    <a:bodyPr/>
                    <a:lstStyle/>
                    <a:p>
                      <a:pPr marL="457200" algn="just">
                        <a:lnSpc>
                          <a:spcPct val="107000"/>
                        </a:lnSpc>
                        <a:spcBef>
                          <a:spcPts val="400"/>
                        </a:spcBef>
                        <a:spcAft>
                          <a:spcPts val="400"/>
                        </a:spcAft>
                      </a:pPr>
                      <a:r>
                        <a:rPr lang="hu-HU" sz="1400" b="0" dirty="0" smtClean="0">
                          <a:solidFill>
                            <a:schemeClr val="tx1"/>
                          </a:solidFill>
                          <a:effectLst/>
                        </a:rPr>
                        <a:t>A szabadidősport gazdasági kérdései </a:t>
                      </a:r>
                      <a:endParaRPr lang="hu-HU" sz="1400" b="0"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endParaRPr>
                    </a:p>
                  </a:txBody>
                  <a:tcPr marL="68574" marR="68574" marT="0" marB="0" anchor="b">
                    <a:solidFill>
                      <a:srgbClr val="9ACEBB"/>
                    </a:solidFill>
                  </a:tcPr>
                </a:tc>
                <a:extLst>
                  <a:ext uri="{0D108BD9-81ED-4DB2-BD59-A6C34878D82A}">
                    <a16:rowId xmlns:a16="http://schemas.microsoft.com/office/drawing/2014/main" val="1308688861"/>
                  </a:ext>
                </a:extLst>
              </a:tr>
              <a:tr h="360040">
                <a:tc>
                  <a:txBody>
                    <a:bodyPr/>
                    <a:lstStyle/>
                    <a:p>
                      <a:pPr marL="0" lvl="0" indent="0" algn="just">
                        <a:lnSpc>
                          <a:spcPct val="107000"/>
                        </a:lnSpc>
                        <a:spcAft>
                          <a:spcPts val="0"/>
                        </a:spcAft>
                        <a:buFont typeface="+mj-lt"/>
                        <a:buNone/>
                      </a:pPr>
                      <a:r>
                        <a:rPr lang="hu-HU" sz="1400" b="0" dirty="0" smtClean="0">
                          <a:solidFill>
                            <a:schemeClr val="tx1"/>
                          </a:solidFill>
                          <a:effectLst/>
                        </a:rPr>
                        <a:t>5-</a:t>
                      </a:r>
                      <a:r>
                        <a:rPr lang="hu-HU" sz="1400" b="0" dirty="0">
                          <a:solidFill>
                            <a:schemeClr val="tx1"/>
                          </a:solidFill>
                          <a:effectLst/>
                        </a:rPr>
                        <a:t> </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solidFill>
                      <a:srgbClr val="9ACEBB"/>
                    </a:solidFill>
                  </a:tcPr>
                </a:tc>
                <a:tc>
                  <a:txBody>
                    <a:bodyPr/>
                    <a:lstStyle/>
                    <a:p>
                      <a:pPr marL="457200" marR="0" indent="0" algn="just" defTabSz="914400" rtl="0" eaLnBrk="1" fontAlgn="auto" latinLnBrk="0" hangingPunct="1">
                        <a:lnSpc>
                          <a:spcPct val="107000"/>
                        </a:lnSpc>
                        <a:spcBef>
                          <a:spcPts val="400"/>
                        </a:spcBef>
                        <a:spcAft>
                          <a:spcPts val="400"/>
                        </a:spcAft>
                        <a:buClrTx/>
                        <a:buSzTx/>
                        <a:buFontTx/>
                        <a:buNone/>
                        <a:tabLst/>
                        <a:defRPr/>
                      </a:pPr>
                      <a:r>
                        <a:rPr lang="hu-HU" sz="1400" b="0" dirty="0" smtClean="0">
                          <a:solidFill>
                            <a:schemeClr val="tx1"/>
                          </a:solidFill>
                          <a:effectLst/>
                        </a:rPr>
                        <a:t>Sportszervezetek működése</a:t>
                      </a:r>
                    </a:p>
                  </a:txBody>
                  <a:tcPr marL="68574" marR="68574" marT="0" marB="0" anchor="b">
                    <a:solidFill>
                      <a:srgbClr val="9ACEBB"/>
                    </a:solidFill>
                  </a:tcPr>
                </a:tc>
                <a:extLst>
                  <a:ext uri="{0D108BD9-81ED-4DB2-BD59-A6C34878D82A}">
                    <a16:rowId xmlns:a16="http://schemas.microsoft.com/office/drawing/2014/main" val="3822512890"/>
                  </a:ext>
                </a:extLst>
              </a:tr>
              <a:tr h="325094">
                <a:tc>
                  <a:txBody>
                    <a:bodyPr/>
                    <a:lstStyle/>
                    <a:p>
                      <a:pPr marL="0" lvl="0" indent="0" algn="just">
                        <a:lnSpc>
                          <a:spcPct val="107000"/>
                        </a:lnSpc>
                        <a:spcAft>
                          <a:spcPts val="0"/>
                        </a:spcAft>
                        <a:buFont typeface="+mj-lt"/>
                        <a:buNone/>
                      </a:pPr>
                      <a:r>
                        <a:rPr lang="hu-HU" sz="1400" b="0" dirty="0" smtClean="0">
                          <a:solidFill>
                            <a:schemeClr val="tx1"/>
                          </a:solidFill>
                          <a:effectLst/>
                        </a:rPr>
                        <a:t>6.</a:t>
                      </a:r>
                      <a:r>
                        <a:rPr lang="hu-HU" sz="1400" b="0" dirty="0">
                          <a:solidFill>
                            <a:schemeClr val="tx1"/>
                          </a:solidFill>
                          <a:effectLst/>
                        </a:rPr>
                        <a:t> </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solidFill>
                      <a:srgbClr val="9ACEBB"/>
                    </a:solidFill>
                  </a:tcPr>
                </a:tc>
                <a:tc>
                  <a:txBody>
                    <a:bodyPr/>
                    <a:lstStyle/>
                    <a:p>
                      <a:pPr marL="457200" algn="just">
                        <a:lnSpc>
                          <a:spcPct val="107000"/>
                        </a:lnSpc>
                        <a:spcBef>
                          <a:spcPts val="400"/>
                        </a:spcBef>
                        <a:spcAft>
                          <a:spcPts val="400"/>
                        </a:spcAft>
                      </a:pPr>
                      <a:r>
                        <a:rPr lang="hu-HU" sz="1400" b="0" dirty="0">
                          <a:solidFill>
                            <a:schemeClr val="tx1"/>
                          </a:solidFill>
                          <a:effectLst/>
                        </a:rPr>
                        <a:t>A média és a reklám hatása a sportban</a:t>
                      </a:r>
                      <a:endParaRPr lang="hu-HU" sz="1400" b="0"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endParaRPr>
                    </a:p>
                  </a:txBody>
                  <a:tcPr marL="68574" marR="68574" marT="0" marB="0" anchor="b">
                    <a:solidFill>
                      <a:srgbClr val="9ACEBB"/>
                    </a:solidFill>
                  </a:tcPr>
                </a:tc>
                <a:extLst>
                  <a:ext uri="{0D108BD9-81ED-4DB2-BD59-A6C34878D82A}">
                    <a16:rowId xmlns:a16="http://schemas.microsoft.com/office/drawing/2014/main" val="3236467532"/>
                  </a:ext>
                </a:extLst>
              </a:tr>
              <a:tr h="876348">
                <a:tc>
                  <a:txBody>
                    <a:bodyPr/>
                    <a:lstStyle/>
                    <a:p>
                      <a:pPr marL="0" lvl="0" indent="0" algn="just">
                        <a:lnSpc>
                          <a:spcPct val="107000"/>
                        </a:lnSpc>
                        <a:spcAft>
                          <a:spcPts val="0"/>
                        </a:spcAft>
                        <a:buFont typeface="+mj-lt"/>
                        <a:buNone/>
                      </a:pPr>
                      <a:r>
                        <a:rPr lang="hu-HU" sz="1400" b="0" dirty="0" smtClean="0">
                          <a:solidFill>
                            <a:schemeClr val="tx1"/>
                          </a:solidFill>
                          <a:effectLst/>
                        </a:rPr>
                        <a:t>7.</a:t>
                      </a:r>
                      <a:r>
                        <a:rPr lang="hu-HU" sz="1400" b="0" dirty="0">
                          <a:solidFill>
                            <a:schemeClr val="tx1"/>
                          </a:solidFill>
                          <a:effectLst/>
                        </a:rPr>
                        <a:t> </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solidFill>
                      <a:srgbClr val="9ACEBB"/>
                    </a:solidFill>
                  </a:tcPr>
                </a:tc>
                <a:tc>
                  <a:txBody>
                    <a:bodyPr/>
                    <a:lstStyle/>
                    <a:p>
                      <a:pPr marL="457200" algn="just">
                        <a:lnSpc>
                          <a:spcPct val="107000"/>
                        </a:lnSpc>
                        <a:spcBef>
                          <a:spcPts val="400"/>
                        </a:spcBef>
                        <a:spcAft>
                          <a:spcPts val="400"/>
                        </a:spcAft>
                      </a:pPr>
                      <a:r>
                        <a:rPr lang="hu-HU" sz="1400" b="0" dirty="0">
                          <a:solidFill>
                            <a:schemeClr val="tx1"/>
                          </a:solidFill>
                          <a:effectLst/>
                        </a:rPr>
                        <a:t>Az óra első felében ZH.</a:t>
                      </a:r>
                    </a:p>
                    <a:p>
                      <a:pPr marL="457200" algn="just">
                        <a:lnSpc>
                          <a:spcPct val="107000"/>
                        </a:lnSpc>
                        <a:spcBef>
                          <a:spcPts val="400"/>
                        </a:spcBef>
                        <a:spcAft>
                          <a:spcPts val="400"/>
                        </a:spcAft>
                      </a:pPr>
                      <a:endParaRPr lang="hu-HU" sz="1400" b="0"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endParaRPr>
                    </a:p>
                  </a:txBody>
                  <a:tcPr marL="68574" marR="68574" marT="0" marB="0" anchor="b">
                    <a:solidFill>
                      <a:srgbClr val="9ACEBB"/>
                    </a:solidFill>
                  </a:tcPr>
                </a:tc>
                <a:extLst>
                  <a:ext uri="{0D108BD9-81ED-4DB2-BD59-A6C34878D82A}">
                    <a16:rowId xmlns:a16="http://schemas.microsoft.com/office/drawing/2014/main" val="3032760079"/>
                  </a:ext>
                </a:extLst>
              </a:tr>
              <a:tr h="325094">
                <a:tc>
                  <a:txBody>
                    <a:bodyPr/>
                    <a:lstStyle/>
                    <a:p>
                      <a:pPr marL="0" lvl="0" indent="0" algn="just">
                        <a:lnSpc>
                          <a:spcPct val="107000"/>
                        </a:lnSpc>
                        <a:spcAft>
                          <a:spcPts val="0"/>
                        </a:spcAft>
                        <a:buFont typeface="+mj-lt"/>
                        <a:buNone/>
                      </a:pPr>
                      <a:r>
                        <a:rPr lang="hu-HU" sz="1400" b="0" dirty="0" smtClean="0">
                          <a:solidFill>
                            <a:schemeClr val="tx1"/>
                          </a:solidFill>
                          <a:effectLst/>
                        </a:rPr>
                        <a:t>8.</a:t>
                      </a:r>
                      <a:r>
                        <a:rPr lang="hu-HU" sz="1400" b="0" dirty="0">
                          <a:solidFill>
                            <a:schemeClr val="tx1"/>
                          </a:solidFill>
                          <a:effectLst/>
                        </a:rPr>
                        <a:t> </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solidFill>
                      <a:srgbClr val="9ACEBB"/>
                    </a:solidFill>
                  </a:tcPr>
                </a:tc>
                <a:tc>
                  <a:txBody>
                    <a:bodyPr/>
                    <a:lstStyle/>
                    <a:p>
                      <a:pPr marL="457200" algn="just">
                        <a:lnSpc>
                          <a:spcPct val="107000"/>
                        </a:lnSpc>
                        <a:spcBef>
                          <a:spcPts val="400"/>
                        </a:spcBef>
                        <a:spcAft>
                          <a:spcPts val="400"/>
                        </a:spcAft>
                      </a:pPr>
                      <a:r>
                        <a:rPr lang="hu-HU" sz="1400" b="0" dirty="0">
                          <a:solidFill>
                            <a:schemeClr val="tx1"/>
                          </a:solidFill>
                          <a:effectLst/>
                        </a:rPr>
                        <a:t>A sportmenedzser</a:t>
                      </a:r>
                      <a:endParaRPr lang="hu-HU" sz="1400" b="0"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endParaRPr>
                    </a:p>
                  </a:txBody>
                  <a:tcPr marL="68574" marR="68574" marT="0" marB="0" anchor="b">
                    <a:solidFill>
                      <a:srgbClr val="9ACEBB"/>
                    </a:solidFill>
                  </a:tcPr>
                </a:tc>
                <a:extLst>
                  <a:ext uri="{0D108BD9-81ED-4DB2-BD59-A6C34878D82A}">
                    <a16:rowId xmlns:a16="http://schemas.microsoft.com/office/drawing/2014/main" val="2971819678"/>
                  </a:ext>
                </a:extLst>
              </a:tr>
              <a:tr h="325094">
                <a:tc>
                  <a:txBody>
                    <a:bodyPr/>
                    <a:lstStyle/>
                    <a:p>
                      <a:pPr marL="0" lvl="0" indent="0" algn="just">
                        <a:lnSpc>
                          <a:spcPct val="107000"/>
                        </a:lnSpc>
                        <a:spcAft>
                          <a:spcPts val="0"/>
                        </a:spcAft>
                        <a:buFont typeface="+mj-lt"/>
                        <a:buNone/>
                      </a:pPr>
                      <a:r>
                        <a:rPr lang="hu-HU" sz="1400" b="0" dirty="0" smtClean="0">
                          <a:solidFill>
                            <a:schemeClr val="tx1"/>
                          </a:solidFill>
                          <a:effectLst/>
                        </a:rPr>
                        <a:t>9.</a:t>
                      </a:r>
                      <a:r>
                        <a:rPr lang="hu-HU" sz="1400" b="0" dirty="0">
                          <a:solidFill>
                            <a:schemeClr val="tx1"/>
                          </a:solidFill>
                          <a:effectLst/>
                        </a:rPr>
                        <a:t> </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solidFill>
                      <a:srgbClr val="9ACEBB"/>
                    </a:solidFill>
                  </a:tcPr>
                </a:tc>
                <a:tc>
                  <a:txBody>
                    <a:bodyPr/>
                    <a:lstStyle/>
                    <a:p>
                      <a:pPr marL="457200" algn="just">
                        <a:lnSpc>
                          <a:spcPct val="107000"/>
                        </a:lnSpc>
                        <a:spcBef>
                          <a:spcPts val="400"/>
                        </a:spcBef>
                        <a:spcAft>
                          <a:spcPts val="400"/>
                        </a:spcAft>
                      </a:pPr>
                      <a:r>
                        <a:rPr lang="hu-HU" sz="1400" b="0" dirty="0">
                          <a:solidFill>
                            <a:schemeClr val="tx1"/>
                          </a:solidFill>
                          <a:effectLst/>
                        </a:rPr>
                        <a:t>Olimpia</a:t>
                      </a:r>
                      <a:endParaRPr lang="hu-HU" sz="1400" b="0"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endParaRPr>
                    </a:p>
                  </a:txBody>
                  <a:tcPr marL="68574" marR="68574" marT="0" marB="0" anchor="b">
                    <a:solidFill>
                      <a:srgbClr val="9ACEBB"/>
                    </a:solidFill>
                  </a:tcPr>
                </a:tc>
                <a:extLst>
                  <a:ext uri="{0D108BD9-81ED-4DB2-BD59-A6C34878D82A}">
                    <a16:rowId xmlns:a16="http://schemas.microsoft.com/office/drawing/2014/main" val="3396229351"/>
                  </a:ext>
                </a:extLst>
              </a:tr>
              <a:tr h="325094">
                <a:tc>
                  <a:txBody>
                    <a:bodyPr/>
                    <a:lstStyle/>
                    <a:p>
                      <a:pPr marL="0" lvl="0" indent="0" algn="just">
                        <a:lnSpc>
                          <a:spcPct val="107000"/>
                        </a:lnSpc>
                        <a:spcAft>
                          <a:spcPts val="0"/>
                        </a:spcAft>
                        <a:buFont typeface="+mj-lt"/>
                        <a:buNone/>
                      </a:pPr>
                      <a:r>
                        <a:rPr lang="hu-HU" sz="1400" b="0" dirty="0" smtClean="0">
                          <a:solidFill>
                            <a:schemeClr val="tx1"/>
                          </a:solidFill>
                          <a:effectLst/>
                        </a:rPr>
                        <a:t>10.</a:t>
                      </a:r>
                      <a:r>
                        <a:rPr lang="hu-HU" sz="1400" b="0" dirty="0">
                          <a:solidFill>
                            <a:schemeClr val="tx1"/>
                          </a:solidFill>
                          <a:effectLst/>
                        </a:rPr>
                        <a:t> </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solidFill>
                      <a:srgbClr val="9ACEBB"/>
                    </a:solidFill>
                  </a:tcPr>
                </a:tc>
                <a:tc>
                  <a:txBody>
                    <a:bodyPr/>
                    <a:lstStyle/>
                    <a:p>
                      <a:pPr marL="457200" algn="just">
                        <a:lnSpc>
                          <a:spcPct val="107000"/>
                        </a:lnSpc>
                        <a:spcBef>
                          <a:spcPts val="400"/>
                        </a:spcBef>
                        <a:spcAft>
                          <a:spcPts val="400"/>
                        </a:spcAft>
                      </a:pPr>
                      <a:r>
                        <a:rPr lang="hu-HU" sz="1400" b="0" dirty="0">
                          <a:solidFill>
                            <a:schemeClr val="tx1"/>
                          </a:solidFill>
                          <a:effectLst/>
                        </a:rPr>
                        <a:t>Sportprotokoll</a:t>
                      </a:r>
                      <a:endParaRPr lang="hu-HU" sz="1400" b="0"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endParaRPr>
                    </a:p>
                  </a:txBody>
                  <a:tcPr marL="68574" marR="68574" marT="0" marB="0" anchor="b">
                    <a:solidFill>
                      <a:srgbClr val="9ACEBB"/>
                    </a:solidFill>
                  </a:tcPr>
                </a:tc>
                <a:extLst>
                  <a:ext uri="{0D108BD9-81ED-4DB2-BD59-A6C34878D82A}">
                    <a16:rowId xmlns:a16="http://schemas.microsoft.com/office/drawing/2014/main" val="1928751354"/>
                  </a:ext>
                </a:extLst>
              </a:tr>
              <a:tr h="325094">
                <a:tc>
                  <a:txBody>
                    <a:bodyPr/>
                    <a:lstStyle/>
                    <a:p>
                      <a:pPr marL="0" lvl="0" indent="0" algn="just">
                        <a:lnSpc>
                          <a:spcPct val="107000"/>
                        </a:lnSpc>
                        <a:spcAft>
                          <a:spcPts val="0"/>
                        </a:spcAft>
                        <a:buFont typeface="+mj-lt"/>
                        <a:buNone/>
                      </a:pPr>
                      <a:r>
                        <a:rPr lang="hu-HU" sz="1400" b="0" dirty="0" smtClean="0">
                          <a:solidFill>
                            <a:schemeClr val="tx1"/>
                          </a:solidFill>
                          <a:effectLst/>
                        </a:rPr>
                        <a:t>11.</a:t>
                      </a:r>
                      <a:r>
                        <a:rPr lang="hu-HU" sz="1400" b="0" dirty="0">
                          <a:solidFill>
                            <a:schemeClr val="tx1"/>
                          </a:solidFill>
                          <a:effectLst/>
                        </a:rPr>
                        <a:t> </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solidFill>
                      <a:srgbClr val="9ACEBB"/>
                    </a:solidFill>
                  </a:tcPr>
                </a:tc>
                <a:tc>
                  <a:txBody>
                    <a:bodyPr/>
                    <a:lstStyle/>
                    <a:p>
                      <a:pPr marL="457200" algn="just">
                        <a:lnSpc>
                          <a:spcPct val="107000"/>
                        </a:lnSpc>
                        <a:spcBef>
                          <a:spcPts val="400"/>
                        </a:spcBef>
                        <a:spcAft>
                          <a:spcPts val="400"/>
                        </a:spcAft>
                      </a:pPr>
                      <a:r>
                        <a:rPr lang="hu-HU" sz="1400" b="0" dirty="0">
                          <a:solidFill>
                            <a:schemeClr val="tx1"/>
                          </a:solidFill>
                          <a:effectLst/>
                        </a:rPr>
                        <a:t>A hivatásos sport gazdasági kérdései</a:t>
                      </a:r>
                      <a:endParaRPr lang="hu-HU" sz="1400" b="0"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endParaRPr>
                    </a:p>
                  </a:txBody>
                  <a:tcPr marL="68574" marR="68574" marT="0" marB="0" anchor="b">
                    <a:solidFill>
                      <a:srgbClr val="9ACEBB"/>
                    </a:solidFill>
                  </a:tcPr>
                </a:tc>
                <a:extLst>
                  <a:ext uri="{0D108BD9-81ED-4DB2-BD59-A6C34878D82A}">
                    <a16:rowId xmlns:a16="http://schemas.microsoft.com/office/drawing/2014/main" val="3453820852"/>
                  </a:ext>
                </a:extLst>
              </a:tr>
              <a:tr h="876348">
                <a:tc>
                  <a:txBody>
                    <a:bodyPr/>
                    <a:lstStyle/>
                    <a:p>
                      <a:pPr marL="0" lvl="0" indent="0" algn="just">
                        <a:lnSpc>
                          <a:spcPct val="107000"/>
                        </a:lnSpc>
                        <a:spcAft>
                          <a:spcPts val="0"/>
                        </a:spcAft>
                        <a:buFont typeface="+mj-lt"/>
                        <a:buNone/>
                      </a:pPr>
                      <a:r>
                        <a:rPr lang="hu-HU" sz="1400" b="0" dirty="0" smtClean="0">
                          <a:solidFill>
                            <a:schemeClr val="tx1"/>
                          </a:solidFill>
                          <a:effectLst/>
                        </a:rPr>
                        <a:t>12.</a:t>
                      </a:r>
                      <a:r>
                        <a:rPr lang="hu-HU" sz="1400" b="0" dirty="0">
                          <a:solidFill>
                            <a:schemeClr val="tx1"/>
                          </a:solidFill>
                          <a:effectLst/>
                        </a:rPr>
                        <a:t> </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solidFill>
                      <a:srgbClr val="9ACEBB"/>
                    </a:solidFill>
                  </a:tcPr>
                </a:tc>
                <a:tc>
                  <a:txBody>
                    <a:bodyPr/>
                    <a:lstStyle/>
                    <a:p>
                      <a:pPr marL="457200" algn="just">
                        <a:lnSpc>
                          <a:spcPct val="107000"/>
                        </a:lnSpc>
                        <a:spcBef>
                          <a:spcPts val="400"/>
                        </a:spcBef>
                        <a:spcAft>
                          <a:spcPts val="400"/>
                        </a:spcAft>
                      </a:pPr>
                      <a:r>
                        <a:rPr lang="hu-HU" sz="1400" b="0" dirty="0">
                          <a:solidFill>
                            <a:schemeClr val="tx1"/>
                          </a:solidFill>
                          <a:effectLst/>
                        </a:rPr>
                        <a:t>Az óra első felében ZH</a:t>
                      </a:r>
                      <a:r>
                        <a:rPr lang="hu-HU" sz="1400" b="0" dirty="0" smtClean="0">
                          <a:solidFill>
                            <a:schemeClr val="tx1"/>
                          </a:solidFill>
                          <a:effectLst/>
                        </a:rPr>
                        <a:t>.</a:t>
                      </a:r>
                    </a:p>
                    <a:p>
                      <a:pPr marL="457200" algn="just">
                        <a:lnSpc>
                          <a:spcPct val="107000"/>
                        </a:lnSpc>
                        <a:spcBef>
                          <a:spcPts val="400"/>
                        </a:spcBef>
                        <a:spcAft>
                          <a:spcPts val="400"/>
                        </a:spcAft>
                      </a:pPr>
                      <a:endParaRPr lang="hu-HU" sz="1400" b="0"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endParaRPr>
                    </a:p>
                  </a:txBody>
                  <a:tcPr marL="68574" marR="68574" marT="0" marB="0" anchor="b">
                    <a:solidFill>
                      <a:srgbClr val="9ACEBB"/>
                    </a:solidFill>
                  </a:tcPr>
                </a:tc>
                <a:extLst>
                  <a:ext uri="{0D108BD9-81ED-4DB2-BD59-A6C34878D82A}">
                    <a16:rowId xmlns:a16="http://schemas.microsoft.com/office/drawing/2014/main" val="2382126431"/>
                  </a:ext>
                </a:extLst>
              </a:tr>
              <a:tr h="325094">
                <a:tc>
                  <a:txBody>
                    <a:bodyPr/>
                    <a:lstStyle/>
                    <a:p>
                      <a:pPr marL="0" lvl="0" indent="0" algn="just">
                        <a:lnSpc>
                          <a:spcPct val="107000"/>
                        </a:lnSpc>
                        <a:spcAft>
                          <a:spcPts val="0"/>
                        </a:spcAft>
                        <a:buFont typeface="+mj-lt"/>
                        <a:buNone/>
                      </a:pPr>
                      <a:r>
                        <a:rPr lang="hu-HU" sz="1400" b="0" dirty="0">
                          <a:solidFill>
                            <a:schemeClr val="tx1"/>
                          </a:solidFill>
                          <a:effectLst/>
                        </a:rPr>
                        <a:t> </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solidFill>
                      <a:srgbClr val="9ACEBB"/>
                    </a:solidFill>
                  </a:tcPr>
                </a:tc>
                <a:tc>
                  <a:txBody>
                    <a:bodyPr/>
                    <a:lstStyle/>
                    <a:p>
                      <a:pPr marL="457200" algn="just">
                        <a:lnSpc>
                          <a:spcPct val="107000"/>
                        </a:lnSpc>
                        <a:spcBef>
                          <a:spcPts val="400"/>
                        </a:spcBef>
                        <a:spcAft>
                          <a:spcPts val="400"/>
                        </a:spcAft>
                      </a:pPr>
                      <a:endParaRPr lang="hu-HU" sz="1400" b="0"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endParaRPr>
                    </a:p>
                  </a:txBody>
                  <a:tcPr marL="68574" marR="68574" marT="0" marB="0" anchor="b">
                    <a:solidFill>
                      <a:srgbClr val="9ACEBB"/>
                    </a:solidFill>
                  </a:tcPr>
                </a:tc>
                <a:extLst>
                  <a:ext uri="{0D108BD9-81ED-4DB2-BD59-A6C34878D82A}">
                    <a16:rowId xmlns:a16="http://schemas.microsoft.com/office/drawing/2014/main" val="786165537"/>
                  </a:ext>
                </a:extLst>
              </a:tr>
              <a:tr h="325094">
                <a:tc>
                  <a:txBody>
                    <a:bodyPr/>
                    <a:lstStyle/>
                    <a:p>
                      <a:pPr marL="0" lvl="0" indent="0" algn="just">
                        <a:lnSpc>
                          <a:spcPct val="107000"/>
                        </a:lnSpc>
                        <a:spcAft>
                          <a:spcPts val="0"/>
                        </a:spcAft>
                        <a:buFont typeface="+mj-lt"/>
                        <a:buNone/>
                      </a:pPr>
                      <a:r>
                        <a:rPr lang="hu-HU" sz="1400" b="0" dirty="0" smtClean="0">
                          <a:solidFill>
                            <a:schemeClr val="tx1"/>
                          </a:solidFill>
                          <a:effectLst/>
                        </a:rPr>
                        <a:t>13.</a:t>
                      </a:r>
                      <a:r>
                        <a:rPr lang="hu-HU" sz="1400" b="0" dirty="0">
                          <a:solidFill>
                            <a:schemeClr val="tx1"/>
                          </a:solidFill>
                          <a:effectLst/>
                        </a:rPr>
                        <a:t> </a:t>
                      </a:r>
                      <a:endParaRPr lang="hu-H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4" marR="68574" marT="0" marB="0">
                    <a:solidFill>
                      <a:srgbClr val="9ACEBB"/>
                    </a:solidFill>
                  </a:tcPr>
                </a:tc>
                <a:tc>
                  <a:txBody>
                    <a:bodyPr/>
                    <a:lstStyle/>
                    <a:p>
                      <a:pPr marL="457200" algn="just">
                        <a:lnSpc>
                          <a:spcPct val="107000"/>
                        </a:lnSpc>
                        <a:spcBef>
                          <a:spcPts val="400"/>
                        </a:spcBef>
                        <a:spcAft>
                          <a:spcPts val="400"/>
                        </a:spcAft>
                      </a:pPr>
                      <a:r>
                        <a:rPr lang="hu-HU" sz="1400" b="0" dirty="0">
                          <a:solidFill>
                            <a:schemeClr val="tx1"/>
                          </a:solidFill>
                          <a:effectLst/>
                        </a:rPr>
                        <a:t>Pót ZH.</a:t>
                      </a:r>
                      <a:endParaRPr lang="hu-HU" sz="1400" b="0"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endParaRPr>
                    </a:p>
                  </a:txBody>
                  <a:tcPr marL="68574" marR="68574" marT="0" marB="0" anchor="b">
                    <a:solidFill>
                      <a:srgbClr val="9ACEBB"/>
                    </a:solidFill>
                  </a:tcPr>
                </a:tc>
                <a:extLst>
                  <a:ext uri="{0D108BD9-81ED-4DB2-BD59-A6C34878D82A}">
                    <a16:rowId xmlns:a16="http://schemas.microsoft.com/office/drawing/2014/main" val="2668882404"/>
                  </a:ext>
                </a:extLst>
              </a:tr>
            </a:tbl>
          </a:graphicData>
        </a:graphic>
      </p:graphicFrame>
    </p:spTree>
    <p:extLst>
      <p:ext uri="{BB962C8B-B14F-4D97-AF65-F5344CB8AC3E}">
        <p14:creationId xmlns:p14="http://schemas.microsoft.com/office/powerpoint/2010/main" val="2122063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ím 1"/>
          <p:cNvSpPr>
            <a:spLocks noGrp="1"/>
          </p:cNvSpPr>
          <p:nvPr>
            <p:ph type="title"/>
          </p:nvPr>
        </p:nvSpPr>
        <p:spPr/>
        <p:txBody>
          <a:bodyPr/>
          <a:lstStyle/>
          <a:p>
            <a:endParaRPr lang="hu-HU" altLang="hu-HU" smtClean="0"/>
          </a:p>
        </p:txBody>
      </p:sp>
      <p:sp>
        <p:nvSpPr>
          <p:cNvPr id="30723" name="Tartalom helye 2"/>
          <p:cNvSpPr>
            <a:spLocks noGrp="1"/>
          </p:cNvSpPr>
          <p:nvPr>
            <p:ph idx="1"/>
          </p:nvPr>
        </p:nvSpPr>
        <p:spPr>
          <a:xfrm>
            <a:off x="628650" y="1690688"/>
            <a:ext cx="7886700" cy="4351337"/>
          </a:xfrm>
        </p:spPr>
        <p:txBody>
          <a:bodyPr>
            <a:normAutofit lnSpcReduction="10000"/>
          </a:bodyPr>
          <a:lstStyle/>
          <a:p>
            <a:r>
              <a:rPr lang="hu-HU" altLang="hu-HU" sz="2400" smtClean="0"/>
              <a:t>Politikai tömegrendezvényeknek helyet adó vidéki pálya- és teremépítés</a:t>
            </a:r>
          </a:p>
          <a:p>
            <a:r>
              <a:rPr lang="hu-HU" altLang="hu-HU" sz="2400" smtClean="0"/>
              <a:t>1921 Bethlen István miniszterelnök – 53. törvénnyel szabályozza, a testnevelés állami felügyelete nem a hadügyi tárca, hanem a vallás- és közoktatásügyi miniszter feladata</a:t>
            </a:r>
          </a:p>
          <a:p>
            <a:r>
              <a:rPr lang="hu-HU" altLang="hu-HU" sz="2400" smtClean="0"/>
              <a:t>Törvényileg előírják – 1000 főnél több embert foglalkoztató üzemek sporttevékenységét</a:t>
            </a:r>
          </a:p>
          <a:p>
            <a:r>
              <a:rPr lang="hu-HU" altLang="hu-HU" sz="2400" smtClean="0"/>
              <a:t>Költségvetési rovatot ugyan kap a sport, de pénzt nem</a:t>
            </a:r>
          </a:p>
          <a:p>
            <a:r>
              <a:rPr lang="hu-HU" altLang="hu-HU" sz="2400" smtClean="0"/>
              <a:t>1924-ig mindig kétséges sportolóink kijutása nagyobb versenyekre</a:t>
            </a:r>
          </a:p>
        </p:txBody>
      </p:sp>
    </p:spTree>
    <p:extLst>
      <p:ext uri="{BB962C8B-B14F-4D97-AF65-F5344CB8AC3E}">
        <p14:creationId xmlns:p14="http://schemas.microsoft.com/office/powerpoint/2010/main" val="689386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ím 1"/>
          <p:cNvSpPr>
            <a:spLocks noGrp="1"/>
          </p:cNvSpPr>
          <p:nvPr>
            <p:ph type="title"/>
          </p:nvPr>
        </p:nvSpPr>
        <p:spPr/>
        <p:txBody>
          <a:bodyPr/>
          <a:lstStyle/>
          <a:p>
            <a:endParaRPr lang="hu-HU" altLang="hu-HU" smtClean="0"/>
          </a:p>
        </p:txBody>
      </p:sp>
      <p:sp>
        <p:nvSpPr>
          <p:cNvPr id="31747" name="Tartalom helye 2"/>
          <p:cNvSpPr>
            <a:spLocks noGrp="1"/>
          </p:cNvSpPr>
          <p:nvPr>
            <p:ph idx="1"/>
          </p:nvPr>
        </p:nvSpPr>
        <p:spPr>
          <a:xfrm>
            <a:off x="628650" y="1447800"/>
            <a:ext cx="7886700" cy="4351338"/>
          </a:xfrm>
        </p:spPr>
        <p:txBody>
          <a:bodyPr>
            <a:normAutofit fontScale="77500" lnSpcReduction="20000"/>
          </a:bodyPr>
          <a:lstStyle/>
          <a:p>
            <a:r>
              <a:rPr lang="hu-HU" altLang="hu-HU" smtClean="0"/>
              <a:t>Kiutat a pénztelenségből először a futball keres</a:t>
            </a:r>
          </a:p>
          <a:p>
            <a:r>
              <a:rPr lang="hu-HU" altLang="hu-HU" smtClean="0"/>
              <a:t>Professzionalizmus kérdését veti fel a magántőke, cégek, vállalkozók bevonása</a:t>
            </a:r>
          </a:p>
          <a:p>
            <a:r>
              <a:rPr lang="hu-HU" altLang="hu-HU" smtClean="0"/>
              <a:t>Az új kormányzó elit ezt elveti, mivel ezáltal a legnépszerűbb sport függetlenedni tudna a politikától</a:t>
            </a:r>
          </a:p>
          <a:p>
            <a:r>
              <a:rPr lang="hu-HU" altLang="hu-HU" smtClean="0"/>
              <a:t>Tőke nélkül a klubok tönkremennek</a:t>
            </a:r>
          </a:p>
          <a:p>
            <a:r>
              <a:rPr lang="hu-HU" altLang="hu-HU" smtClean="0"/>
              <a:t>Birkózás, boksz, atlétika, kerékpár is profizálódna</a:t>
            </a:r>
          </a:p>
          <a:p>
            <a:r>
              <a:rPr lang="hu-HU" altLang="hu-HU" smtClean="0"/>
              <a:t>A politikai nyomás és a pénzhiány rengeteg versenyző külföldre igazolását hozza magával</a:t>
            </a:r>
          </a:p>
          <a:p>
            <a:endParaRPr lang="hu-HU" altLang="hu-HU" smtClean="0"/>
          </a:p>
        </p:txBody>
      </p:sp>
    </p:spTree>
    <p:extLst>
      <p:ext uri="{BB962C8B-B14F-4D97-AF65-F5344CB8AC3E}">
        <p14:creationId xmlns:p14="http://schemas.microsoft.com/office/powerpoint/2010/main" val="285357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ím 1"/>
          <p:cNvSpPr>
            <a:spLocks noGrp="1"/>
          </p:cNvSpPr>
          <p:nvPr>
            <p:ph type="title"/>
          </p:nvPr>
        </p:nvSpPr>
        <p:spPr>
          <a:xfrm>
            <a:off x="628650" y="792163"/>
            <a:ext cx="7886700" cy="1325562"/>
          </a:xfrm>
        </p:spPr>
        <p:txBody>
          <a:bodyPr/>
          <a:lstStyle/>
          <a:p>
            <a:pPr algn="ctr"/>
            <a:r>
              <a:rPr lang="hu-HU" altLang="hu-HU" sz="3600" smtClean="0"/>
              <a:t>Klebelsberg Kunó sportkoncepciója</a:t>
            </a:r>
          </a:p>
        </p:txBody>
      </p:sp>
      <p:sp>
        <p:nvSpPr>
          <p:cNvPr id="32771" name="Tartalom helye 2"/>
          <p:cNvSpPr>
            <a:spLocks noGrp="1"/>
          </p:cNvSpPr>
          <p:nvPr>
            <p:ph idx="1"/>
          </p:nvPr>
        </p:nvSpPr>
        <p:spPr>
          <a:xfrm>
            <a:off x="628650" y="2117725"/>
            <a:ext cx="7886700" cy="4351338"/>
          </a:xfrm>
        </p:spPr>
        <p:txBody>
          <a:bodyPr>
            <a:normAutofit fontScale="77500" lnSpcReduction="20000"/>
          </a:bodyPr>
          <a:lstStyle/>
          <a:p>
            <a:r>
              <a:rPr lang="hu-HU" altLang="hu-HU" smtClean="0"/>
              <a:t>Klebelsberg Kunó kultuszminiszter</a:t>
            </a:r>
          </a:p>
          <a:p>
            <a:r>
              <a:rPr lang="hu-HU" altLang="hu-HU" smtClean="0"/>
              <a:t>Erős pénzeszközöket rendel a sporthoz</a:t>
            </a:r>
          </a:p>
          <a:p>
            <a:r>
              <a:rPr lang="hu-HU" altLang="hu-HU" smtClean="0"/>
              <a:t>Magyar öntudatot erősítő tényezőként tekint rá</a:t>
            </a:r>
          </a:p>
          <a:p>
            <a:r>
              <a:rPr lang="hu-HU" altLang="hu-HU" smtClean="0"/>
              <a:t>Leventeképzés: „A magyar ifjúság megszervezése, fegyelmezett egységes életre nevelése a leventemozgalom fő célja. S a sport jóformán csak azért kapcsolódott bele, mert a sport az a csodaszer, amivel minden ifjút erőszak és büntetés nélkül is meg lehet a mozgalom céljainak nyerni.”</a:t>
            </a:r>
          </a:p>
          <a:p>
            <a:endParaRPr lang="hu-HU" altLang="hu-HU" smtClean="0"/>
          </a:p>
        </p:txBody>
      </p:sp>
    </p:spTree>
    <p:extLst>
      <p:ext uri="{BB962C8B-B14F-4D97-AF65-F5344CB8AC3E}">
        <p14:creationId xmlns:p14="http://schemas.microsoft.com/office/powerpoint/2010/main" val="315872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ím 1"/>
          <p:cNvSpPr>
            <a:spLocks noGrp="1"/>
          </p:cNvSpPr>
          <p:nvPr>
            <p:ph type="title"/>
          </p:nvPr>
        </p:nvSpPr>
        <p:spPr/>
        <p:txBody>
          <a:bodyPr/>
          <a:lstStyle/>
          <a:p>
            <a:endParaRPr lang="hu-HU" altLang="hu-HU" smtClean="0"/>
          </a:p>
        </p:txBody>
      </p:sp>
      <p:sp>
        <p:nvSpPr>
          <p:cNvPr id="33795" name="Tartalom helye 2"/>
          <p:cNvSpPr>
            <a:spLocks noGrp="1"/>
          </p:cNvSpPr>
          <p:nvPr>
            <p:ph idx="1"/>
          </p:nvPr>
        </p:nvSpPr>
        <p:spPr>
          <a:xfrm>
            <a:off x="395536" y="1268760"/>
            <a:ext cx="8229600" cy="4525963"/>
          </a:xfrm>
        </p:spPr>
        <p:txBody>
          <a:bodyPr>
            <a:normAutofit fontScale="85000" lnSpcReduction="10000"/>
          </a:bodyPr>
          <a:lstStyle/>
          <a:p>
            <a:r>
              <a:rPr lang="hu-HU" altLang="hu-HU" dirty="0" smtClean="0"/>
              <a:t>Sportpolitikájának legnagyobb érdeme a tömegsport támogatása</a:t>
            </a:r>
          </a:p>
          <a:p>
            <a:r>
              <a:rPr lang="hu-HU" altLang="hu-HU" dirty="0" smtClean="0"/>
              <a:t>Korábban a sport elit lehetőség volt</a:t>
            </a:r>
          </a:p>
          <a:p>
            <a:r>
              <a:rPr lang="hu-HU" altLang="hu-HU" dirty="0" smtClean="0"/>
              <a:t>Általános országos üggyé válik</a:t>
            </a:r>
          </a:p>
          <a:p>
            <a:r>
              <a:rPr lang="hu-HU" altLang="hu-HU" dirty="0" smtClean="0"/>
              <a:t>Területi terjeszkedés, </a:t>
            </a:r>
            <a:r>
              <a:rPr lang="hu-HU" altLang="hu-HU" dirty="0" err="1" smtClean="0"/>
              <a:t>népességbeli</a:t>
            </a:r>
            <a:r>
              <a:rPr lang="hu-HU" altLang="hu-HU" dirty="0" smtClean="0"/>
              <a:t> terjeszkedés</a:t>
            </a:r>
          </a:p>
          <a:p>
            <a:r>
              <a:rPr lang="hu-HU" altLang="hu-HU" dirty="0" smtClean="0"/>
              <a:t>Arisztokrata színezetű sportot felváltja az általános nemzeti testnevelés</a:t>
            </a:r>
          </a:p>
          <a:p>
            <a:r>
              <a:rPr lang="hu-HU" altLang="hu-HU" dirty="0" smtClean="0"/>
              <a:t>Vidéki sportélet fellendítése, testnevelési kongresszusok (1930 Szeged)</a:t>
            </a:r>
          </a:p>
        </p:txBody>
      </p:sp>
    </p:spTree>
    <p:extLst>
      <p:ext uri="{BB962C8B-B14F-4D97-AF65-F5344CB8AC3E}">
        <p14:creationId xmlns:p14="http://schemas.microsoft.com/office/powerpoint/2010/main" val="742122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ím 1"/>
          <p:cNvSpPr>
            <a:spLocks noGrp="1"/>
          </p:cNvSpPr>
          <p:nvPr>
            <p:ph type="title"/>
          </p:nvPr>
        </p:nvSpPr>
        <p:spPr/>
        <p:txBody>
          <a:bodyPr/>
          <a:lstStyle/>
          <a:p>
            <a:endParaRPr lang="hu-HU" altLang="hu-HU" smtClean="0"/>
          </a:p>
        </p:txBody>
      </p:sp>
      <p:sp>
        <p:nvSpPr>
          <p:cNvPr id="3" name="Tartalom helye 2"/>
          <p:cNvSpPr>
            <a:spLocks noGrp="1"/>
          </p:cNvSpPr>
          <p:nvPr>
            <p:ph idx="1"/>
          </p:nvPr>
        </p:nvSpPr>
        <p:spPr>
          <a:xfrm>
            <a:off x="628650" y="1417638"/>
            <a:ext cx="7886700" cy="4351338"/>
          </a:xfrm>
        </p:spPr>
        <p:txBody>
          <a:bodyPr/>
          <a:lstStyle/>
          <a:p>
            <a:pPr>
              <a:defRPr/>
            </a:pPr>
            <a:r>
              <a:rPr lang="hu-HU" dirty="0" smtClean="0"/>
              <a:t>Tömegsporton belül szélesebb körben a vízi sportágak hódítanak – létesítmények</a:t>
            </a:r>
          </a:p>
          <a:p>
            <a:pPr>
              <a:defRPr/>
            </a:pPr>
            <a:r>
              <a:rPr lang="hu-HU" dirty="0" smtClean="0"/>
              <a:t>Városligeti Műjégpálya felépülése</a:t>
            </a:r>
          </a:p>
          <a:p>
            <a:pPr>
              <a:defRPr/>
            </a:pPr>
            <a:r>
              <a:rPr lang="hu-HU" dirty="0" smtClean="0"/>
              <a:t>1929-33-as világgazdasági válság erősen szűkíti a pénzügyi lehetőségeket, a sport háttérbe szorul</a:t>
            </a:r>
          </a:p>
          <a:p>
            <a:pPr marL="0" indent="0">
              <a:buFont typeface="Arial" panose="020B0604020202020204" pitchFamily="34" charset="0"/>
              <a:buNone/>
              <a:defRPr/>
            </a:pPr>
            <a:endParaRPr lang="hu-HU" dirty="0" smtClean="0"/>
          </a:p>
        </p:txBody>
      </p:sp>
    </p:spTree>
    <p:extLst>
      <p:ext uri="{BB962C8B-B14F-4D97-AF65-F5344CB8AC3E}">
        <p14:creationId xmlns:p14="http://schemas.microsoft.com/office/powerpoint/2010/main" val="2978508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ím 1"/>
          <p:cNvSpPr>
            <a:spLocks noGrp="1"/>
          </p:cNvSpPr>
          <p:nvPr>
            <p:ph type="title"/>
          </p:nvPr>
        </p:nvSpPr>
        <p:spPr>
          <a:xfrm>
            <a:off x="628650" y="268833"/>
            <a:ext cx="7886700" cy="1325563"/>
          </a:xfrm>
        </p:spPr>
        <p:txBody>
          <a:bodyPr/>
          <a:lstStyle/>
          <a:p>
            <a:pPr algn="ctr"/>
            <a:r>
              <a:rPr lang="hu-HU" altLang="hu-HU" sz="3600" dirty="0" smtClean="0"/>
              <a:t>A Testnevelési Főiskola</a:t>
            </a:r>
          </a:p>
        </p:txBody>
      </p:sp>
      <p:sp>
        <p:nvSpPr>
          <p:cNvPr id="3" name="Tartalom helye 2"/>
          <p:cNvSpPr>
            <a:spLocks noGrp="1"/>
          </p:cNvSpPr>
          <p:nvPr>
            <p:ph idx="1"/>
          </p:nvPr>
        </p:nvSpPr>
        <p:spPr/>
        <p:txBody>
          <a:bodyPr>
            <a:normAutofit fontScale="92500" lnSpcReduction="20000"/>
          </a:bodyPr>
          <a:lstStyle/>
          <a:p>
            <a:pPr>
              <a:defRPr/>
            </a:pPr>
            <a:r>
              <a:rPr lang="hu-HU" dirty="0" smtClean="0"/>
              <a:t>A Horthy-korszak legnagyobb sportszervezése</a:t>
            </a:r>
          </a:p>
          <a:p>
            <a:pPr>
              <a:defRPr/>
            </a:pPr>
            <a:r>
              <a:rPr lang="hu-HU" dirty="0" smtClean="0"/>
              <a:t>1920 Magyar Tornatanárképző Intézet – 10 hónapos képzési idő</a:t>
            </a:r>
          </a:p>
          <a:p>
            <a:pPr>
              <a:defRPr/>
            </a:pPr>
            <a:r>
              <a:rPr lang="hu-HU" dirty="0" smtClean="0"/>
              <a:t>1921 53. törvény a képzést a kultusztárcához rendeli</a:t>
            </a:r>
          </a:p>
          <a:p>
            <a:pPr>
              <a:defRPr/>
            </a:pPr>
            <a:r>
              <a:rPr lang="hu-HU" dirty="0" smtClean="0"/>
              <a:t>E törvény 4. paragrafusa rendeli el a TF létrehozatalát</a:t>
            </a:r>
          </a:p>
          <a:p>
            <a:pPr>
              <a:defRPr/>
            </a:pPr>
            <a:r>
              <a:rPr lang="hu-HU" dirty="0" smtClean="0"/>
              <a:t>Előkészítő munka, külföldi tanulmányutak, európai minták megfigyelése</a:t>
            </a:r>
          </a:p>
          <a:p>
            <a:pPr marL="0" indent="0">
              <a:buFont typeface="Arial" panose="020B0604020202020204" pitchFamily="34" charset="0"/>
              <a:buNone/>
              <a:defRPr/>
            </a:pPr>
            <a:endParaRPr lang="hu-HU" dirty="0"/>
          </a:p>
        </p:txBody>
      </p:sp>
    </p:spTree>
    <p:extLst>
      <p:ext uri="{BB962C8B-B14F-4D97-AF65-F5344CB8AC3E}">
        <p14:creationId xmlns:p14="http://schemas.microsoft.com/office/powerpoint/2010/main" val="3190413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ím 1"/>
          <p:cNvSpPr>
            <a:spLocks noGrp="1"/>
          </p:cNvSpPr>
          <p:nvPr>
            <p:ph type="title"/>
          </p:nvPr>
        </p:nvSpPr>
        <p:spPr/>
        <p:txBody>
          <a:bodyPr/>
          <a:lstStyle/>
          <a:p>
            <a:endParaRPr lang="hu-HU" altLang="hu-HU" smtClean="0"/>
          </a:p>
        </p:txBody>
      </p:sp>
      <p:sp>
        <p:nvSpPr>
          <p:cNvPr id="36867" name="Tartalom helye 2"/>
          <p:cNvSpPr>
            <a:spLocks noGrp="1"/>
          </p:cNvSpPr>
          <p:nvPr>
            <p:ph idx="1"/>
          </p:nvPr>
        </p:nvSpPr>
        <p:spPr>
          <a:xfrm>
            <a:off x="628650" y="1497013"/>
            <a:ext cx="7886700" cy="4351337"/>
          </a:xfrm>
        </p:spPr>
        <p:txBody>
          <a:bodyPr>
            <a:normAutofit fontScale="70000" lnSpcReduction="20000"/>
          </a:bodyPr>
          <a:lstStyle/>
          <a:p>
            <a:r>
              <a:rPr lang="hu-HU" altLang="hu-HU" smtClean="0"/>
              <a:t>1925 megnyílik a Testnevelési Főiskola, 3 éves a képzés</a:t>
            </a:r>
          </a:p>
          <a:p>
            <a:r>
              <a:rPr lang="hu-HU" altLang="hu-HU" smtClean="0"/>
              <a:t>1929-től 4 éves képzés</a:t>
            </a:r>
          </a:p>
          <a:p>
            <a:r>
              <a:rPr lang="hu-HU" altLang="hu-HU" smtClean="0"/>
              <a:t>Három irány: vidéki edzők továbbképzése, levente-oktatók képzése, az amszterdami olimpiai csapat edzőképzése</a:t>
            </a:r>
          </a:p>
          <a:p>
            <a:r>
              <a:rPr lang="hu-HU" altLang="hu-HU" smtClean="0"/>
              <a:t>1934-39 között szakmai csúcsát elérő, európai rangú intézménnyé válik</a:t>
            </a:r>
          </a:p>
          <a:p>
            <a:r>
              <a:rPr lang="hu-HU" altLang="hu-HU" smtClean="0"/>
              <a:t>Nem csak magyar versenyzőket készítenek fel, hanem más országok versenyzőit is, ezért 1938-ban a NOB olimpiai kupát adományoz az intézménynek</a:t>
            </a:r>
          </a:p>
          <a:p>
            <a:endParaRPr lang="hu-HU" altLang="hu-HU" smtClean="0"/>
          </a:p>
        </p:txBody>
      </p:sp>
    </p:spTree>
    <p:extLst>
      <p:ext uri="{BB962C8B-B14F-4D97-AF65-F5344CB8AC3E}">
        <p14:creationId xmlns:p14="http://schemas.microsoft.com/office/powerpoint/2010/main" val="3408063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ím 1"/>
          <p:cNvSpPr>
            <a:spLocks noGrp="1"/>
          </p:cNvSpPr>
          <p:nvPr>
            <p:ph type="title"/>
          </p:nvPr>
        </p:nvSpPr>
        <p:spPr>
          <a:xfrm>
            <a:off x="628650" y="404664"/>
            <a:ext cx="7886700" cy="1325563"/>
          </a:xfrm>
        </p:spPr>
        <p:txBody>
          <a:bodyPr/>
          <a:lstStyle/>
          <a:p>
            <a:pPr algn="ctr"/>
            <a:r>
              <a:rPr lang="hu-HU" altLang="hu-HU" sz="3200" dirty="0" smtClean="0"/>
              <a:t>A háború előtti és közbeni évek sportszervezései</a:t>
            </a:r>
          </a:p>
        </p:txBody>
      </p:sp>
      <p:sp>
        <p:nvSpPr>
          <p:cNvPr id="37891" name="Tartalom helye 2"/>
          <p:cNvSpPr>
            <a:spLocks noGrp="1"/>
          </p:cNvSpPr>
          <p:nvPr>
            <p:ph idx="1"/>
          </p:nvPr>
        </p:nvSpPr>
        <p:spPr>
          <a:xfrm>
            <a:off x="628650" y="1844824"/>
            <a:ext cx="7886700" cy="4351337"/>
          </a:xfrm>
        </p:spPr>
        <p:txBody>
          <a:bodyPr>
            <a:normAutofit fontScale="85000" lnSpcReduction="20000"/>
          </a:bodyPr>
          <a:lstStyle/>
          <a:p>
            <a:r>
              <a:rPr lang="hu-HU" altLang="hu-HU" dirty="0" smtClean="0"/>
              <a:t>1938 után a háborús felkészülés szerepe erősödik a sportban</a:t>
            </a:r>
          </a:p>
          <a:p>
            <a:r>
              <a:rPr lang="hu-HU" altLang="hu-HU" dirty="0" smtClean="0"/>
              <a:t>Katonai testnevelés hívei, levente-egyletek</a:t>
            </a:r>
          </a:p>
          <a:p>
            <a:r>
              <a:rPr lang="hu-HU" altLang="hu-HU" dirty="0" smtClean="0"/>
              <a:t>1938-41 közt felvidéki, délvidéki, kárpátaljai területek részleges visszacsatolásának a sportban is van jelentősége</a:t>
            </a:r>
          </a:p>
          <a:p>
            <a:r>
              <a:rPr lang="hu-HU" altLang="hu-HU" dirty="0" smtClean="0"/>
              <a:t>Jelentősebb sportklubjaik beszervezése a magyar bajnokságokba</a:t>
            </a:r>
          </a:p>
          <a:p>
            <a:r>
              <a:rPr lang="hu-HU" altLang="hu-HU" dirty="0" smtClean="0"/>
              <a:t>1943 Nagyváradi Atlétikai Club csapata nyeri a bajnokságot (első vidéki győzelem)</a:t>
            </a:r>
          </a:p>
        </p:txBody>
      </p:sp>
    </p:spTree>
    <p:extLst>
      <p:ext uri="{BB962C8B-B14F-4D97-AF65-F5344CB8AC3E}">
        <p14:creationId xmlns:p14="http://schemas.microsoft.com/office/powerpoint/2010/main" val="4276935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ím 1"/>
          <p:cNvSpPr>
            <a:spLocks noGrp="1"/>
          </p:cNvSpPr>
          <p:nvPr>
            <p:ph type="title"/>
          </p:nvPr>
        </p:nvSpPr>
        <p:spPr>
          <a:xfrm>
            <a:off x="628650" y="548680"/>
            <a:ext cx="7886700" cy="1325562"/>
          </a:xfrm>
        </p:spPr>
        <p:txBody>
          <a:bodyPr/>
          <a:lstStyle/>
          <a:p>
            <a:pPr algn="ctr"/>
            <a:r>
              <a:rPr lang="hu-HU" altLang="hu-HU" sz="3200" dirty="0" smtClean="0"/>
              <a:t>A magyarországi szocialista sport és testnevelés</a:t>
            </a:r>
          </a:p>
        </p:txBody>
      </p:sp>
      <p:sp>
        <p:nvSpPr>
          <p:cNvPr id="38915" name="Tartalom helye 2"/>
          <p:cNvSpPr>
            <a:spLocks noGrp="1"/>
          </p:cNvSpPr>
          <p:nvPr>
            <p:ph idx="1"/>
          </p:nvPr>
        </p:nvSpPr>
        <p:spPr>
          <a:xfrm>
            <a:off x="628650" y="2216150"/>
            <a:ext cx="7886700" cy="4351338"/>
          </a:xfrm>
        </p:spPr>
        <p:txBody>
          <a:bodyPr>
            <a:normAutofit fontScale="85000" lnSpcReduction="20000"/>
          </a:bodyPr>
          <a:lstStyle/>
          <a:p>
            <a:r>
              <a:rPr lang="hu-HU" altLang="hu-HU" smtClean="0"/>
              <a:t>E korszak több szakaszra bontható, más-más jellemzőkkel</a:t>
            </a:r>
          </a:p>
          <a:p>
            <a:r>
              <a:rPr lang="hu-HU" altLang="hu-HU" smtClean="0"/>
              <a:t>1945-49 közt a szovjet katonai jelenlét mellett még többpártrendszer van, koalíciókkal, magántulajdonon alapuló gazdasággal.</a:t>
            </a:r>
          </a:p>
          <a:p>
            <a:r>
              <a:rPr lang="hu-HU" altLang="hu-HU" smtClean="0"/>
              <a:t>1949-56 diktatórikus, terrorisztikus Rákosi-rendszer egypártrendszerűvé és állami tulajdonúvá alakítja az országot</a:t>
            </a:r>
          </a:p>
          <a:p>
            <a:r>
              <a:rPr lang="hu-HU" altLang="hu-HU" smtClean="0"/>
              <a:t>1956-62 Kádár-korszak, az 56-os forradalom megtorlásának ideje</a:t>
            </a:r>
          </a:p>
        </p:txBody>
      </p:sp>
    </p:spTree>
    <p:extLst>
      <p:ext uri="{BB962C8B-B14F-4D97-AF65-F5344CB8AC3E}">
        <p14:creationId xmlns:p14="http://schemas.microsoft.com/office/powerpoint/2010/main" val="11460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ím 1"/>
          <p:cNvSpPr>
            <a:spLocks noGrp="1"/>
          </p:cNvSpPr>
          <p:nvPr>
            <p:ph type="title"/>
          </p:nvPr>
        </p:nvSpPr>
        <p:spPr/>
        <p:txBody>
          <a:bodyPr/>
          <a:lstStyle/>
          <a:p>
            <a:endParaRPr lang="hu-HU" altLang="hu-HU" smtClean="0"/>
          </a:p>
        </p:txBody>
      </p:sp>
      <p:sp>
        <p:nvSpPr>
          <p:cNvPr id="39939" name="Tartalom helye 2"/>
          <p:cNvSpPr>
            <a:spLocks noGrp="1"/>
          </p:cNvSpPr>
          <p:nvPr>
            <p:ph idx="1"/>
          </p:nvPr>
        </p:nvSpPr>
        <p:spPr>
          <a:xfrm>
            <a:off x="457200" y="1196752"/>
            <a:ext cx="8229600" cy="4525963"/>
          </a:xfrm>
        </p:spPr>
        <p:txBody>
          <a:bodyPr>
            <a:normAutofit fontScale="85000" lnSpcReduction="20000"/>
          </a:bodyPr>
          <a:lstStyle/>
          <a:p>
            <a:r>
              <a:rPr lang="hu-HU" altLang="hu-HU" dirty="0" smtClean="0"/>
              <a:t>1962-74 közt a középső Kádár-korszakban kialakul a sajátos magyar fejlődési út, eltér más szocialista országok gazdaságirányításától, </a:t>
            </a:r>
            <a:r>
              <a:rPr lang="hu-HU" altLang="hu-HU" dirty="0" err="1" smtClean="0"/>
              <a:t>külpolitikailag</a:t>
            </a:r>
            <a:r>
              <a:rPr lang="hu-HU" altLang="hu-HU" dirty="0" smtClean="0"/>
              <a:t> hidat képez Kelet és Nyugat között</a:t>
            </a:r>
          </a:p>
          <a:p>
            <a:r>
              <a:rPr lang="hu-HU" altLang="hu-HU" dirty="0" smtClean="0"/>
              <a:t>Puha diktatúra a cél, a lakosságnak nyújtott életszínvonal-növelési lehetőségekkel</a:t>
            </a:r>
          </a:p>
          <a:p>
            <a:r>
              <a:rPr lang="hu-HU" altLang="hu-HU" dirty="0" smtClean="0"/>
              <a:t>1974-90 között a hanyatló Kádár-korszakban a rendszer elöregszik, súlyosan </a:t>
            </a:r>
            <a:r>
              <a:rPr lang="hu-HU" altLang="hu-HU" dirty="0" err="1" smtClean="0"/>
              <a:t>eladósítja</a:t>
            </a:r>
            <a:r>
              <a:rPr lang="hu-HU" altLang="hu-HU" dirty="0" smtClean="0"/>
              <a:t> az országot, gazdasági stagnálását a kelet-európai rendszerváltás a bukásig súlyosbítja</a:t>
            </a:r>
          </a:p>
        </p:txBody>
      </p:sp>
    </p:spTree>
    <p:extLst>
      <p:ext uri="{BB962C8B-B14F-4D97-AF65-F5344CB8AC3E}">
        <p14:creationId xmlns:p14="http://schemas.microsoft.com/office/powerpoint/2010/main" val="340165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ím 1"/>
          <p:cNvSpPr>
            <a:spLocks noGrp="1"/>
          </p:cNvSpPr>
          <p:nvPr>
            <p:ph type="ctrTitle"/>
          </p:nvPr>
        </p:nvSpPr>
        <p:spPr>
          <a:xfrm>
            <a:off x="685800" y="390525"/>
            <a:ext cx="7772400" cy="2387600"/>
          </a:xfrm>
        </p:spPr>
        <p:txBody>
          <a:bodyPr/>
          <a:lstStyle/>
          <a:p>
            <a:pPr eaLnBrk="1" hangingPunct="1"/>
            <a:r>
              <a:rPr lang="hu-HU" altLang="hu-HU" sz="4000" smtClean="0"/>
              <a:t>Tankönyvek, jegyzetek, letölthető anyagok</a:t>
            </a:r>
          </a:p>
        </p:txBody>
      </p:sp>
      <p:sp>
        <p:nvSpPr>
          <p:cNvPr id="3" name="Alcím 2"/>
          <p:cNvSpPr>
            <a:spLocks noGrp="1"/>
          </p:cNvSpPr>
          <p:nvPr>
            <p:ph type="subTitle" idx="1"/>
          </p:nvPr>
        </p:nvSpPr>
        <p:spPr>
          <a:xfrm>
            <a:off x="1143000" y="2778125"/>
            <a:ext cx="6858000" cy="3573463"/>
          </a:xfrm>
        </p:spPr>
        <p:txBody>
          <a:bodyPr>
            <a:normAutofit lnSpcReduction="10000"/>
          </a:bodyPr>
          <a:lstStyle/>
          <a:p>
            <a:pPr marL="742950" lvl="1" indent="-285750" algn="l" eaLnBrk="1" hangingPunct="1">
              <a:lnSpc>
                <a:spcPct val="107000"/>
              </a:lnSpc>
              <a:spcAft>
                <a:spcPts val="800"/>
              </a:spcAft>
              <a:buFont typeface="+mj-lt"/>
              <a:buAutoNum type="arabicPeriod"/>
              <a:defRPr/>
            </a:pPr>
            <a:r>
              <a:rPr lang="hu-HU" sz="1800" dirty="0" err="1">
                <a:latin typeface="Palatino Linotype" panose="02040502050505030304" pitchFamily="18" charset="0"/>
                <a:ea typeface="Calibri" panose="020F0502020204030204" pitchFamily="34" charset="0"/>
                <a:cs typeface="Calibri" panose="020F0502020204030204" pitchFamily="34" charset="0"/>
              </a:rPr>
              <a:t>Sterbenz</a:t>
            </a:r>
            <a:r>
              <a:rPr lang="hu-HU" sz="1800" dirty="0">
                <a:latin typeface="Palatino Linotype" panose="02040502050505030304" pitchFamily="18" charset="0"/>
                <a:ea typeface="Calibri" panose="020F0502020204030204" pitchFamily="34" charset="0"/>
                <a:cs typeface="Calibri" panose="020F0502020204030204" pitchFamily="34" charset="0"/>
              </a:rPr>
              <a:t> T., Géczi G. (</a:t>
            </a:r>
            <a:r>
              <a:rPr lang="hu-HU" sz="1800" dirty="0" err="1">
                <a:latin typeface="Palatino Linotype" panose="02040502050505030304" pitchFamily="18" charset="0"/>
                <a:ea typeface="Calibri" panose="020F0502020204030204" pitchFamily="34" charset="0"/>
                <a:cs typeface="Calibri" panose="020F0502020204030204" pitchFamily="34" charset="0"/>
              </a:rPr>
              <a:t>szerk</a:t>
            </a:r>
            <a:r>
              <a:rPr lang="hu-HU" sz="1800" dirty="0">
                <a:latin typeface="Palatino Linotype" panose="02040502050505030304" pitchFamily="18" charset="0"/>
                <a:ea typeface="Calibri" panose="020F0502020204030204" pitchFamily="34" charset="0"/>
                <a:cs typeface="Calibri" panose="020F0502020204030204" pitchFamily="34" charset="0"/>
              </a:rPr>
              <a:t>.): Sportmenedzsment. Semmelweis Egyetem TSK, 2012 </a:t>
            </a:r>
            <a:r>
              <a:rPr lang="hu-HU" sz="1800" dirty="0">
                <a:solidFill>
                  <a:srgbClr val="00B050"/>
                </a:solidFill>
                <a:latin typeface="Palatino Linotype" panose="02040502050505030304" pitchFamily="18" charset="0"/>
                <a:ea typeface="Calibri" panose="020F0502020204030204" pitchFamily="34" charset="0"/>
                <a:cs typeface="Calibri" panose="020F0502020204030204" pitchFamily="34" charset="0"/>
              </a:rPr>
              <a:t> </a:t>
            </a:r>
            <a:endParaRPr lang="hu-HU" sz="1800" dirty="0">
              <a:latin typeface="Palatino Linotype" panose="02040502050505030304" pitchFamily="18" charset="0"/>
              <a:ea typeface="Calibri" panose="020F0502020204030204" pitchFamily="34" charset="0"/>
              <a:cs typeface="Calibri" panose="020F0502020204030204" pitchFamily="34" charset="0"/>
            </a:endParaRPr>
          </a:p>
          <a:p>
            <a:pPr marL="742950" lvl="1" indent="-285750" algn="l" eaLnBrk="1" hangingPunct="1">
              <a:lnSpc>
                <a:spcPct val="107000"/>
              </a:lnSpc>
              <a:spcAft>
                <a:spcPts val="800"/>
              </a:spcAft>
              <a:buFont typeface="+mj-lt"/>
              <a:buAutoNum type="arabicPeriod"/>
              <a:defRPr/>
            </a:pPr>
            <a:r>
              <a:rPr lang="hu-HU" sz="1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Ács P. (</a:t>
            </a:r>
            <a:r>
              <a:rPr lang="hu-HU" sz="1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szerk</a:t>
            </a:r>
            <a:r>
              <a:rPr lang="hu-HU" sz="1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Sport és Gazdaság. Pécsi Tudományegyetem ETK, 2015</a:t>
            </a:r>
            <a:endParaRPr lang="hu-HU" sz="1800" dirty="0">
              <a:latin typeface="Palatino Linotype" panose="02040502050505030304" pitchFamily="18" charset="0"/>
              <a:ea typeface="Calibri" panose="020F0502020204030204" pitchFamily="34" charset="0"/>
              <a:cs typeface="Calibri" panose="020F0502020204030204" pitchFamily="34" charset="0"/>
            </a:endParaRPr>
          </a:p>
          <a:p>
            <a:pPr marL="742950" lvl="1" indent="-285750" algn="l" eaLnBrk="1" hangingPunct="1">
              <a:lnSpc>
                <a:spcPct val="107000"/>
              </a:lnSpc>
              <a:spcAft>
                <a:spcPts val="800"/>
              </a:spcAft>
              <a:buFont typeface="+mj-lt"/>
              <a:buAutoNum type="arabicPeriod"/>
              <a:defRPr/>
            </a:pPr>
            <a:r>
              <a:rPr lang="hu-HU" sz="1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Hossó</a:t>
            </a:r>
            <a:r>
              <a:rPr lang="hu-HU" sz="1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N., </a:t>
            </a:r>
            <a:r>
              <a:rPr lang="hu-HU" sz="1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Elbert</a:t>
            </a:r>
            <a:r>
              <a:rPr lang="hu-HU" sz="1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G. (</a:t>
            </a:r>
            <a:r>
              <a:rPr lang="hu-HU" sz="1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szerk</a:t>
            </a:r>
            <a:r>
              <a:rPr lang="hu-HU" sz="1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Sport, protokoll, sportprotokoll. Pécsi Tudományegyetem ETK, 2015</a:t>
            </a:r>
            <a:endParaRPr lang="hu-HU" sz="1800" dirty="0">
              <a:latin typeface="Palatino Linotype" panose="02040502050505030304" pitchFamily="18" charset="0"/>
              <a:ea typeface="Calibri" panose="020F0502020204030204" pitchFamily="34" charset="0"/>
              <a:cs typeface="Calibri" panose="020F0502020204030204" pitchFamily="34" charset="0"/>
            </a:endParaRPr>
          </a:p>
          <a:p>
            <a:pPr marL="742950" lvl="1" indent="-285750" algn="l" eaLnBrk="1" hangingPunct="1">
              <a:lnSpc>
                <a:spcPct val="107000"/>
              </a:lnSpc>
              <a:spcAft>
                <a:spcPts val="800"/>
              </a:spcAft>
              <a:buFont typeface="+mj-lt"/>
              <a:buAutoNum type="arabicPeriod"/>
              <a:defRPr/>
            </a:pPr>
            <a:r>
              <a:rPr lang="hu-HU" sz="1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András K.(</a:t>
            </a:r>
            <a:r>
              <a:rPr lang="hu-HU" sz="1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szerk</a:t>
            </a:r>
            <a:r>
              <a:rPr lang="hu-HU" sz="1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 sport és az üzlet kapcsolata. </a:t>
            </a:r>
            <a:r>
              <a:rPr lang="hu-HU" sz="1800" u="sng" dirty="0">
                <a:solidFill>
                  <a:srgbClr val="0563C1"/>
                </a:solidFill>
                <a:latin typeface="Palatino Linotype" panose="02040502050505030304" pitchFamily="18" charset="0"/>
                <a:ea typeface="Calibri" panose="020F0502020204030204" pitchFamily="34" charset="0"/>
                <a:cs typeface="Calibri" panose="020F0502020204030204" pitchFamily="34" charset="0"/>
                <a:hlinkClick r:id="rId2"/>
              </a:rPr>
              <a:t>http://edok.lib.uni-corvinus.hu/61/1/Andr%C3%A1s34.pdf</a:t>
            </a:r>
            <a:endParaRPr lang="hu-HU" sz="1800" dirty="0">
              <a:latin typeface="Palatino Linotype" panose="02040502050505030304" pitchFamily="18" charset="0"/>
              <a:ea typeface="Calibri" panose="020F0502020204030204" pitchFamily="34" charset="0"/>
              <a:cs typeface="Calibri" panose="020F0502020204030204" pitchFamily="34" charset="0"/>
            </a:endParaRPr>
          </a:p>
          <a:p>
            <a:pPr marL="914400" algn="l" eaLnBrk="1" hangingPunct="1">
              <a:lnSpc>
                <a:spcPct val="107000"/>
              </a:lnSpc>
              <a:spcAft>
                <a:spcPts val="800"/>
              </a:spcAft>
              <a:defRPr/>
            </a:pPr>
            <a:r>
              <a:rPr lang="hu-HU" dirty="0">
                <a:latin typeface="Palatino Linotype" panose="02040502050505030304" pitchFamily="18" charset="0"/>
                <a:ea typeface="Calibri" panose="020F0502020204030204" pitchFamily="34" charset="0"/>
                <a:cs typeface="Calibri" panose="020F0502020204030204" pitchFamily="34" charset="0"/>
              </a:rPr>
              <a:t> </a:t>
            </a:r>
          </a:p>
          <a:p>
            <a:pPr eaLnBrk="1" hangingPunct="1">
              <a:defRPr/>
            </a:pPr>
            <a:endParaRPr lang="hu-HU" dirty="0"/>
          </a:p>
        </p:txBody>
      </p:sp>
    </p:spTree>
    <p:extLst>
      <p:ext uri="{BB962C8B-B14F-4D97-AF65-F5344CB8AC3E}">
        <p14:creationId xmlns:p14="http://schemas.microsoft.com/office/powerpoint/2010/main" val="3251317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ím 1"/>
          <p:cNvSpPr>
            <a:spLocks noGrp="1"/>
          </p:cNvSpPr>
          <p:nvPr>
            <p:ph type="title"/>
          </p:nvPr>
        </p:nvSpPr>
        <p:spPr>
          <a:xfrm>
            <a:off x="628650" y="274638"/>
            <a:ext cx="7886700" cy="1325562"/>
          </a:xfrm>
        </p:spPr>
        <p:txBody>
          <a:bodyPr/>
          <a:lstStyle/>
          <a:p>
            <a:pPr algn="ctr"/>
            <a:r>
              <a:rPr lang="hu-HU" altLang="hu-HU" dirty="0" smtClean="0"/>
              <a:t>Jellemzők </a:t>
            </a:r>
          </a:p>
        </p:txBody>
      </p:sp>
      <p:sp>
        <p:nvSpPr>
          <p:cNvPr id="40963" name="Tartalom helye 2"/>
          <p:cNvSpPr>
            <a:spLocks noGrp="1"/>
          </p:cNvSpPr>
          <p:nvPr>
            <p:ph idx="1"/>
          </p:nvPr>
        </p:nvSpPr>
        <p:spPr/>
        <p:txBody>
          <a:bodyPr>
            <a:normAutofit fontScale="85000" lnSpcReduction="10000"/>
          </a:bodyPr>
          <a:lstStyle/>
          <a:p>
            <a:r>
              <a:rPr lang="hu-HU" altLang="hu-HU" smtClean="0"/>
              <a:t>A 45 év alatt vannak állandó és változó tényezők:</a:t>
            </a:r>
          </a:p>
          <a:p>
            <a:r>
              <a:rPr lang="hu-HU" altLang="hu-HU" smtClean="0"/>
              <a:t>Folyamatos a szovjet katonai jelenlét</a:t>
            </a:r>
          </a:p>
          <a:p>
            <a:r>
              <a:rPr lang="hu-HU" altLang="hu-HU" smtClean="0"/>
              <a:t>Kialakul és megszilárdul a kelet-európai szocialista tábor, melynek minden katonai és gazdasági szervezetébe kötelezően belépünk</a:t>
            </a:r>
          </a:p>
          <a:p>
            <a:r>
              <a:rPr lang="hu-HU" altLang="hu-HU" smtClean="0"/>
              <a:t>Egypártrendszer működik</a:t>
            </a:r>
          </a:p>
          <a:p>
            <a:r>
              <a:rPr lang="hu-HU" altLang="hu-HU" smtClean="0"/>
              <a:t>Súlyosan korlátozott szabadságjogokkal</a:t>
            </a:r>
          </a:p>
          <a:p>
            <a:r>
              <a:rPr lang="hu-HU" altLang="hu-HU" smtClean="0"/>
              <a:t>A teljes foglalkoztatottságot szimuláló állami tervgazdálkodásra, mint alapra</a:t>
            </a:r>
          </a:p>
        </p:txBody>
      </p:sp>
    </p:spTree>
    <p:extLst>
      <p:ext uri="{BB962C8B-B14F-4D97-AF65-F5344CB8AC3E}">
        <p14:creationId xmlns:p14="http://schemas.microsoft.com/office/powerpoint/2010/main" val="1357608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ím 1"/>
          <p:cNvSpPr>
            <a:spLocks noGrp="1"/>
          </p:cNvSpPr>
          <p:nvPr>
            <p:ph type="title"/>
          </p:nvPr>
        </p:nvSpPr>
        <p:spPr/>
        <p:txBody>
          <a:bodyPr/>
          <a:lstStyle/>
          <a:p>
            <a:endParaRPr lang="hu-HU" altLang="hu-HU" smtClean="0"/>
          </a:p>
        </p:txBody>
      </p:sp>
      <p:sp>
        <p:nvSpPr>
          <p:cNvPr id="41987" name="Tartalom helye 2"/>
          <p:cNvSpPr>
            <a:spLocks noGrp="1"/>
          </p:cNvSpPr>
          <p:nvPr>
            <p:ph idx="1"/>
          </p:nvPr>
        </p:nvSpPr>
        <p:spPr>
          <a:xfrm>
            <a:off x="628650" y="1340768"/>
            <a:ext cx="7886700" cy="4351338"/>
          </a:xfrm>
        </p:spPr>
        <p:txBody>
          <a:bodyPr>
            <a:normAutofit fontScale="92500" lnSpcReduction="10000"/>
          </a:bodyPr>
          <a:lstStyle/>
          <a:p>
            <a:r>
              <a:rPr lang="hu-HU" altLang="hu-HU" dirty="0" smtClean="0"/>
              <a:t>A változatosság a módszerekben van</a:t>
            </a:r>
          </a:p>
          <a:p>
            <a:r>
              <a:rPr lang="hu-HU" altLang="hu-HU" dirty="0" smtClean="0"/>
              <a:t>Rákosi-korszak - megfélemlítő terrorisztikus irányítási mód</a:t>
            </a:r>
          </a:p>
          <a:p>
            <a:r>
              <a:rPr lang="hu-HU" altLang="hu-HU" dirty="0" smtClean="0"/>
              <a:t>Kádár-korszak – apró gazdasági kedvezményekkel korrumpáló, politikáról leszoktató</a:t>
            </a:r>
          </a:p>
          <a:p>
            <a:r>
              <a:rPr lang="hu-HU" altLang="hu-HU" dirty="0" smtClean="0"/>
              <a:t>Sportszervezés és sportpolitika tekintetében a két korszak erősen eltérő jellegű</a:t>
            </a:r>
          </a:p>
        </p:txBody>
      </p:sp>
    </p:spTree>
    <p:extLst>
      <p:ext uri="{BB962C8B-B14F-4D97-AF65-F5344CB8AC3E}">
        <p14:creationId xmlns:p14="http://schemas.microsoft.com/office/powerpoint/2010/main" val="1135808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ím 1"/>
          <p:cNvSpPr>
            <a:spLocks noGrp="1"/>
          </p:cNvSpPr>
          <p:nvPr>
            <p:ph type="title"/>
          </p:nvPr>
        </p:nvSpPr>
        <p:spPr>
          <a:xfrm>
            <a:off x="628650" y="188640"/>
            <a:ext cx="7886700" cy="1325562"/>
          </a:xfrm>
        </p:spPr>
        <p:txBody>
          <a:bodyPr/>
          <a:lstStyle/>
          <a:p>
            <a:pPr algn="ctr"/>
            <a:r>
              <a:rPr lang="hu-HU" altLang="hu-HU" sz="3600" dirty="0" smtClean="0"/>
              <a:t>1945-48 Az újrakezdés kora</a:t>
            </a:r>
          </a:p>
        </p:txBody>
      </p:sp>
      <p:sp>
        <p:nvSpPr>
          <p:cNvPr id="43011" name="Tartalom helye 2"/>
          <p:cNvSpPr>
            <a:spLocks noGrp="1"/>
          </p:cNvSpPr>
          <p:nvPr>
            <p:ph idx="1"/>
          </p:nvPr>
        </p:nvSpPr>
        <p:spPr>
          <a:xfrm>
            <a:off x="628650" y="1739900"/>
            <a:ext cx="7886700" cy="4351338"/>
          </a:xfrm>
        </p:spPr>
        <p:txBody>
          <a:bodyPr>
            <a:normAutofit fontScale="70000" lnSpcReduction="20000"/>
          </a:bodyPr>
          <a:lstStyle/>
          <a:p>
            <a:r>
              <a:rPr lang="hu-HU" altLang="hu-HU" smtClean="0"/>
              <a:t>II. világháború után a sportmozgalom óriási veszteségekkel indul újra.</a:t>
            </a:r>
          </a:p>
          <a:p>
            <a:r>
              <a:rPr lang="hu-HU" altLang="hu-HU" smtClean="0"/>
              <a:t>Emberéletek, tönkremenő karrierek</a:t>
            </a:r>
          </a:p>
          <a:p>
            <a:r>
              <a:rPr lang="hu-HU" altLang="hu-HU" smtClean="0"/>
              <a:t>Pályák, csarnokok megsemmisülése</a:t>
            </a:r>
          </a:p>
          <a:p>
            <a:r>
              <a:rPr lang="hu-HU" altLang="hu-HU" smtClean="0"/>
              <a:t>A szovjet megszállás erős ideológiai váltást tesz lehetővé a sport területén is.</a:t>
            </a:r>
          </a:p>
          <a:p>
            <a:r>
              <a:rPr lang="hu-HU" altLang="hu-HU" smtClean="0"/>
              <a:t>1945 Legfelső Sport Tanács megalakulása</a:t>
            </a:r>
          </a:p>
          <a:p>
            <a:r>
              <a:rPr lang="hu-HU" altLang="hu-HU" smtClean="0"/>
              <a:t>Arányos pártdelegálással működő politikai szervezetek</a:t>
            </a:r>
          </a:p>
          <a:p>
            <a:r>
              <a:rPr lang="hu-HU" altLang="hu-HU" smtClean="0"/>
              <a:t>Az NSB feloszlatja a megelőző korszak összes állami sportszervezetét</a:t>
            </a:r>
          </a:p>
        </p:txBody>
      </p:sp>
    </p:spTree>
    <p:extLst>
      <p:ext uri="{BB962C8B-B14F-4D97-AF65-F5344CB8AC3E}">
        <p14:creationId xmlns:p14="http://schemas.microsoft.com/office/powerpoint/2010/main" val="1791939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ím 1"/>
          <p:cNvSpPr>
            <a:spLocks noGrp="1"/>
          </p:cNvSpPr>
          <p:nvPr>
            <p:ph type="title"/>
          </p:nvPr>
        </p:nvSpPr>
        <p:spPr/>
        <p:txBody>
          <a:bodyPr/>
          <a:lstStyle/>
          <a:p>
            <a:endParaRPr lang="hu-HU" altLang="hu-HU" smtClean="0"/>
          </a:p>
        </p:txBody>
      </p:sp>
      <p:sp>
        <p:nvSpPr>
          <p:cNvPr id="44035" name="Tartalom helye 2"/>
          <p:cNvSpPr>
            <a:spLocks noGrp="1"/>
          </p:cNvSpPr>
          <p:nvPr>
            <p:ph idx="1"/>
          </p:nvPr>
        </p:nvSpPr>
        <p:spPr>
          <a:xfrm>
            <a:off x="628650" y="1268760"/>
            <a:ext cx="7886700" cy="4351337"/>
          </a:xfrm>
        </p:spPr>
        <p:txBody>
          <a:bodyPr>
            <a:normAutofit fontScale="77500" lnSpcReduction="20000"/>
          </a:bodyPr>
          <a:lstStyle/>
          <a:p>
            <a:r>
              <a:rPr lang="hu-HU" altLang="hu-HU" dirty="0" smtClean="0"/>
              <a:t>1945. április 28. Magyar Olimpiai Bizottság </a:t>
            </a:r>
            <a:r>
              <a:rPr lang="hu-HU" altLang="hu-HU" dirty="0" err="1" smtClean="0"/>
              <a:t>újraszerveződése</a:t>
            </a:r>
            <a:endParaRPr lang="hu-HU" altLang="hu-HU" dirty="0" smtClean="0"/>
          </a:p>
          <a:p>
            <a:r>
              <a:rPr lang="hu-HU" altLang="hu-HU" dirty="0" smtClean="0"/>
              <a:t>NB I-es bajnoki meccsek Budapesten</a:t>
            </a:r>
          </a:p>
          <a:p>
            <a:r>
              <a:rPr lang="hu-HU" altLang="hu-HU" dirty="0" smtClean="0"/>
              <a:t>Vidék csak később zárkózik fel</a:t>
            </a:r>
          </a:p>
          <a:p>
            <a:r>
              <a:rPr lang="hu-HU" altLang="hu-HU" dirty="0" smtClean="0"/>
              <a:t>Országos Sportkongresszus a TF profilját illetően</a:t>
            </a:r>
          </a:p>
          <a:p>
            <a:r>
              <a:rPr lang="hu-HU" altLang="hu-HU" dirty="0" smtClean="0"/>
              <a:t>Népfőiskolai tagozat, érettségi nélkül, az új rend </a:t>
            </a:r>
            <a:r>
              <a:rPr lang="hu-HU" altLang="hu-HU" dirty="0" err="1" smtClean="0"/>
              <a:t>sportkádereinek</a:t>
            </a:r>
            <a:r>
              <a:rPr lang="hu-HU" altLang="hu-HU" dirty="0" smtClean="0"/>
              <a:t> kiképzésére</a:t>
            </a:r>
          </a:p>
          <a:p>
            <a:r>
              <a:rPr lang="hu-HU" altLang="hu-HU" dirty="0" smtClean="0"/>
              <a:t>A testnevelés elvi kérdéseiben is komoly vita zajlik – profizmus kérdése (infláció részben rendezi)</a:t>
            </a:r>
          </a:p>
          <a:p>
            <a:r>
              <a:rPr lang="hu-HU" altLang="hu-HU" dirty="0" smtClean="0"/>
              <a:t>Politikai ügy-e a sport vagy nem?</a:t>
            </a:r>
          </a:p>
        </p:txBody>
      </p:sp>
    </p:spTree>
    <p:extLst>
      <p:ext uri="{BB962C8B-B14F-4D97-AF65-F5344CB8AC3E}">
        <p14:creationId xmlns:p14="http://schemas.microsoft.com/office/powerpoint/2010/main" val="1599576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ím 1"/>
          <p:cNvSpPr>
            <a:spLocks noGrp="1"/>
          </p:cNvSpPr>
          <p:nvPr>
            <p:ph type="title"/>
          </p:nvPr>
        </p:nvSpPr>
        <p:spPr/>
        <p:txBody>
          <a:bodyPr/>
          <a:lstStyle/>
          <a:p>
            <a:endParaRPr lang="hu-HU" altLang="hu-HU" smtClean="0"/>
          </a:p>
        </p:txBody>
      </p:sp>
      <p:sp>
        <p:nvSpPr>
          <p:cNvPr id="3" name="Tartalom helye 2"/>
          <p:cNvSpPr>
            <a:spLocks noGrp="1"/>
          </p:cNvSpPr>
          <p:nvPr>
            <p:ph idx="1"/>
          </p:nvPr>
        </p:nvSpPr>
        <p:spPr>
          <a:xfrm>
            <a:off x="628650" y="1556792"/>
            <a:ext cx="7886700" cy="4351337"/>
          </a:xfrm>
        </p:spPr>
        <p:txBody>
          <a:bodyPr>
            <a:normAutofit fontScale="85000" lnSpcReduction="10000"/>
          </a:bodyPr>
          <a:lstStyle/>
          <a:p>
            <a:pPr>
              <a:defRPr/>
            </a:pPr>
            <a:r>
              <a:rPr lang="hu-HU" dirty="0" smtClean="0"/>
              <a:t>A korszak meghatározó pártjai és lehetőségeik</a:t>
            </a:r>
          </a:p>
          <a:p>
            <a:pPr marL="0" indent="0">
              <a:buFont typeface="Arial" panose="020B0604020202020204" pitchFamily="34" charset="0"/>
              <a:buNone/>
              <a:defRPr/>
            </a:pPr>
            <a:endParaRPr lang="hu-HU" dirty="0" smtClean="0"/>
          </a:p>
          <a:p>
            <a:pPr>
              <a:defRPr/>
            </a:pPr>
            <a:r>
              <a:rPr lang="hu-HU" dirty="0" smtClean="0"/>
              <a:t>Magyar Kommunista Párt</a:t>
            </a:r>
          </a:p>
          <a:p>
            <a:pPr>
              <a:defRPr/>
            </a:pPr>
            <a:r>
              <a:rPr lang="hu-HU" dirty="0" smtClean="0"/>
              <a:t>Szívügye a tömegsport fejlesztése</a:t>
            </a:r>
          </a:p>
          <a:p>
            <a:pPr marL="0" indent="0">
              <a:buFont typeface="Arial" panose="020B0604020202020204" pitchFamily="34" charset="0"/>
              <a:buNone/>
              <a:defRPr/>
            </a:pPr>
            <a:endParaRPr lang="hu-HU" dirty="0" smtClean="0"/>
          </a:p>
          <a:p>
            <a:pPr>
              <a:defRPr/>
            </a:pPr>
            <a:r>
              <a:rPr lang="hu-HU" dirty="0" smtClean="0"/>
              <a:t>Független Kisgazdapárt </a:t>
            </a:r>
          </a:p>
          <a:p>
            <a:pPr>
              <a:defRPr/>
            </a:pPr>
            <a:r>
              <a:rPr lang="hu-HU" dirty="0" smtClean="0"/>
              <a:t>Vallás- és közoktatásügyi miniszter személye</a:t>
            </a:r>
          </a:p>
          <a:p>
            <a:pPr>
              <a:defRPr/>
            </a:pPr>
            <a:r>
              <a:rPr lang="hu-HU" dirty="0" smtClean="0"/>
              <a:t>Anyagi hozzáférés</a:t>
            </a:r>
            <a:endParaRPr lang="hu-HU" dirty="0"/>
          </a:p>
        </p:txBody>
      </p:sp>
    </p:spTree>
    <p:extLst>
      <p:ext uri="{BB962C8B-B14F-4D97-AF65-F5344CB8AC3E}">
        <p14:creationId xmlns:p14="http://schemas.microsoft.com/office/powerpoint/2010/main" val="4093371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ím 1"/>
          <p:cNvSpPr>
            <a:spLocks noGrp="1"/>
          </p:cNvSpPr>
          <p:nvPr>
            <p:ph type="title"/>
          </p:nvPr>
        </p:nvSpPr>
        <p:spPr>
          <a:xfrm>
            <a:off x="628650" y="134938"/>
            <a:ext cx="7886700" cy="1325562"/>
          </a:xfrm>
        </p:spPr>
        <p:txBody>
          <a:bodyPr/>
          <a:lstStyle/>
          <a:p>
            <a:endParaRPr lang="hu-HU" altLang="hu-HU" smtClean="0"/>
          </a:p>
        </p:txBody>
      </p:sp>
      <p:sp>
        <p:nvSpPr>
          <p:cNvPr id="46083" name="Tartalom helye 2"/>
          <p:cNvSpPr>
            <a:spLocks noGrp="1"/>
          </p:cNvSpPr>
          <p:nvPr>
            <p:ph idx="1"/>
          </p:nvPr>
        </p:nvSpPr>
        <p:spPr>
          <a:xfrm>
            <a:off x="628650" y="1338263"/>
            <a:ext cx="7886700" cy="4351337"/>
          </a:xfrm>
        </p:spPr>
        <p:txBody>
          <a:bodyPr>
            <a:normAutofit fontScale="70000" lnSpcReduction="20000"/>
          </a:bodyPr>
          <a:lstStyle/>
          <a:p>
            <a:r>
              <a:rPr lang="hu-HU" altLang="hu-HU" smtClean="0"/>
              <a:t>A folyamatos egyeztetés-alkudozás-rángatás így is igen komoly eredményeket hoz szakmai tekintetben</a:t>
            </a:r>
          </a:p>
          <a:p>
            <a:r>
              <a:rPr lang="hu-HU" altLang="hu-HU" smtClean="0"/>
              <a:t>1947-ben Világbajnokunk és Európa-bajnokunk is van</a:t>
            </a:r>
          </a:p>
          <a:p>
            <a:r>
              <a:rPr lang="hu-HU" altLang="hu-HU" smtClean="0"/>
              <a:t>1948 a nagyobb pártok megegyeznek az főbb elvekben:</a:t>
            </a:r>
          </a:p>
          <a:p>
            <a:r>
              <a:rPr lang="hu-HU" altLang="hu-HU" smtClean="0"/>
              <a:t>Erős minőségi sport; széles tömegsport bázisra építve; minőségi szakemberképzés; hangsúlyos egészségvédelem; központosított sportirányítás</a:t>
            </a:r>
          </a:p>
          <a:p>
            <a:r>
              <a:rPr lang="hu-HU" altLang="hu-HU" smtClean="0"/>
              <a:t>1948 Országos Sporthivatal megalakulása</a:t>
            </a:r>
          </a:p>
          <a:p>
            <a:r>
              <a:rPr lang="hu-HU" altLang="hu-HU" smtClean="0"/>
              <a:t>1948 a kommunista párt utasítására megszűnik a MOB önállósága</a:t>
            </a:r>
          </a:p>
          <a:p>
            <a:endParaRPr lang="hu-HU" altLang="hu-HU" smtClean="0"/>
          </a:p>
        </p:txBody>
      </p:sp>
    </p:spTree>
    <p:extLst>
      <p:ext uri="{BB962C8B-B14F-4D97-AF65-F5344CB8AC3E}">
        <p14:creationId xmlns:p14="http://schemas.microsoft.com/office/powerpoint/2010/main" val="945069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ím 1"/>
          <p:cNvSpPr>
            <a:spLocks noGrp="1"/>
          </p:cNvSpPr>
          <p:nvPr>
            <p:ph type="title"/>
          </p:nvPr>
        </p:nvSpPr>
        <p:spPr/>
        <p:txBody>
          <a:bodyPr/>
          <a:lstStyle/>
          <a:p>
            <a:endParaRPr lang="hu-HU" altLang="hu-HU" smtClean="0"/>
          </a:p>
        </p:txBody>
      </p:sp>
      <p:sp>
        <p:nvSpPr>
          <p:cNvPr id="47107" name="Tartalom helye 2"/>
          <p:cNvSpPr>
            <a:spLocks noGrp="1"/>
          </p:cNvSpPr>
          <p:nvPr>
            <p:ph idx="1"/>
          </p:nvPr>
        </p:nvSpPr>
        <p:spPr>
          <a:xfrm>
            <a:off x="457200" y="1124744"/>
            <a:ext cx="8229600" cy="4525963"/>
          </a:xfrm>
        </p:spPr>
        <p:txBody>
          <a:bodyPr>
            <a:normAutofit fontScale="85000" lnSpcReduction="20000"/>
          </a:bodyPr>
          <a:lstStyle/>
          <a:p>
            <a:r>
              <a:rPr lang="hu-HU" altLang="hu-HU" smtClean="0"/>
              <a:t>Így a testnevelés elvi kérdései erőből és felülről lesznek megdöntve</a:t>
            </a:r>
          </a:p>
          <a:p>
            <a:r>
              <a:rPr lang="hu-HU" altLang="hu-HU" dirty="0" smtClean="0"/>
              <a:t>Profizmus megszüntetése</a:t>
            </a:r>
          </a:p>
          <a:p>
            <a:r>
              <a:rPr lang="hu-HU" altLang="hu-HU" dirty="0" smtClean="0"/>
              <a:t>Tömegsport szervezése központosítva</a:t>
            </a:r>
          </a:p>
          <a:p>
            <a:r>
              <a:rPr lang="hu-HU" altLang="hu-HU" dirty="0" smtClean="0"/>
              <a:t>A sport kiemelt politikai és propaganda kérdéssé válik</a:t>
            </a:r>
          </a:p>
          <a:p>
            <a:r>
              <a:rPr lang="hu-HU" altLang="hu-HU" dirty="0" smtClean="0"/>
              <a:t>Londoni Olimpia sikerekben gazdag: 10 arany, 5 ezüst, 13 bronz érem</a:t>
            </a:r>
          </a:p>
          <a:p>
            <a:r>
              <a:rPr lang="hu-HU" altLang="hu-HU" dirty="0" smtClean="0"/>
              <a:t>1948 végén a politika beleavatkozik a sportba – FTC szurkolók táborát fasizmus vádjával illetik</a:t>
            </a:r>
          </a:p>
        </p:txBody>
      </p:sp>
    </p:spTree>
    <p:extLst>
      <p:ext uri="{BB962C8B-B14F-4D97-AF65-F5344CB8AC3E}">
        <p14:creationId xmlns:p14="http://schemas.microsoft.com/office/powerpoint/2010/main" val="3873498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ím 1"/>
          <p:cNvSpPr>
            <a:spLocks noGrp="1"/>
          </p:cNvSpPr>
          <p:nvPr>
            <p:ph type="title"/>
          </p:nvPr>
        </p:nvSpPr>
        <p:spPr>
          <a:xfrm>
            <a:off x="628650" y="404664"/>
            <a:ext cx="7886700" cy="1325562"/>
          </a:xfrm>
        </p:spPr>
        <p:txBody>
          <a:bodyPr/>
          <a:lstStyle/>
          <a:p>
            <a:pPr algn="ctr"/>
            <a:r>
              <a:rPr lang="hu-HU" altLang="hu-HU" sz="3600" dirty="0" smtClean="0"/>
              <a:t>1949-56 A Rákosi-korszak sportszervezései</a:t>
            </a:r>
          </a:p>
        </p:txBody>
      </p:sp>
      <p:sp>
        <p:nvSpPr>
          <p:cNvPr id="48131" name="Tartalom helye 2"/>
          <p:cNvSpPr>
            <a:spLocks noGrp="1"/>
          </p:cNvSpPr>
          <p:nvPr>
            <p:ph idx="1"/>
          </p:nvPr>
        </p:nvSpPr>
        <p:spPr>
          <a:xfrm>
            <a:off x="628650" y="1721098"/>
            <a:ext cx="7886700" cy="4351338"/>
          </a:xfrm>
        </p:spPr>
        <p:txBody>
          <a:bodyPr>
            <a:normAutofit fontScale="92500" lnSpcReduction="20000"/>
          </a:bodyPr>
          <a:lstStyle/>
          <a:p>
            <a:r>
              <a:rPr lang="hu-HU" altLang="hu-HU" dirty="0" smtClean="0"/>
              <a:t>Felülről szervezések kora</a:t>
            </a:r>
          </a:p>
          <a:p>
            <a:r>
              <a:rPr lang="hu-HU" altLang="hu-HU" dirty="0" smtClean="0"/>
              <a:t>1949 Munkára, Harcra Kész (MHK) mozgalom</a:t>
            </a:r>
          </a:p>
          <a:p>
            <a:r>
              <a:rPr lang="hu-HU" altLang="hu-HU" dirty="0" smtClean="0"/>
              <a:t>Több sportág – jelvények megszerzése </a:t>
            </a:r>
          </a:p>
          <a:p>
            <a:r>
              <a:rPr lang="hu-HU" altLang="hu-HU" dirty="0" smtClean="0"/>
              <a:t>600 ezer résztvevő </a:t>
            </a:r>
          </a:p>
          <a:p>
            <a:r>
              <a:rPr lang="hu-HU" altLang="hu-HU" dirty="0" smtClean="0"/>
              <a:t>Tehetségek felszínre kerülnek</a:t>
            </a:r>
          </a:p>
          <a:p>
            <a:r>
              <a:rPr lang="hu-HU" altLang="hu-HU" dirty="0" smtClean="0"/>
              <a:t>1949 nagyarányú állami sportberuházások</a:t>
            </a:r>
          </a:p>
          <a:p>
            <a:r>
              <a:rPr lang="hu-HU" altLang="hu-HU" dirty="0" smtClean="0"/>
              <a:t>Sportszervezés: politika alá rendelt és átnevezett nagyegyesületek</a:t>
            </a:r>
          </a:p>
          <a:p>
            <a:endParaRPr lang="hu-HU" altLang="hu-HU" dirty="0" smtClean="0"/>
          </a:p>
        </p:txBody>
      </p:sp>
    </p:spTree>
    <p:extLst>
      <p:ext uri="{BB962C8B-B14F-4D97-AF65-F5344CB8AC3E}">
        <p14:creationId xmlns:p14="http://schemas.microsoft.com/office/powerpoint/2010/main" val="1422354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ím 1"/>
          <p:cNvSpPr>
            <a:spLocks noGrp="1"/>
          </p:cNvSpPr>
          <p:nvPr>
            <p:ph type="title"/>
          </p:nvPr>
        </p:nvSpPr>
        <p:spPr/>
        <p:txBody>
          <a:bodyPr/>
          <a:lstStyle/>
          <a:p>
            <a:endParaRPr lang="hu-HU" altLang="hu-HU" smtClean="0"/>
          </a:p>
        </p:txBody>
      </p:sp>
      <p:sp>
        <p:nvSpPr>
          <p:cNvPr id="3" name="Tartalom helye 2"/>
          <p:cNvSpPr>
            <a:spLocks noGrp="1"/>
          </p:cNvSpPr>
          <p:nvPr>
            <p:ph idx="1"/>
          </p:nvPr>
        </p:nvSpPr>
        <p:spPr>
          <a:xfrm>
            <a:off x="443880" y="1052736"/>
            <a:ext cx="8229600" cy="4525963"/>
          </a:xfrm>
        </p:spPr>
        <p:txBody>
          <a:bodyPr>
            <a:normAutofit fontScale="92500" lnSpcReduction="20000"/>
          </a:bodyPr>
          <a:lstStyle/>
          <a:p>
            <a:pPr>
              <a:defRPr/>
            </a:pPr>
            <a:r>
              <a:rPr lang="hu-HU" dirty="0" err="1" smtClean="0"/>
              <a:t>Átigazolási</a:t>
            </a:r>
            <a:r>
              <a:rPr lang="hu-HU" dirty="0" smtClean="0"/>
              <a:t> diktatúra</a:t>
            </a:r>
          </a:p>
          <a:p>
            <a:pPr>
              <a:defRPr/>
            </a:pPr>
            <a:r>
              <a:rPr lang="hu-HU" dirty="0" smtClean="0"/>
              <a:t>Honvéd, Dózsa, Bástya (erőszakszervekhez kötődő)</a:t>
            </a:r>
          </a:p>
          <a:p>
            <a:pPr>
              <a:defRPr/>
            </a:pPr>
            <a:r>
              <a:rPr lang="hu-HU" dirty="0" smtClean="0"/>
              <a:t>Tiltakozások a civil, azaz a szakszervezeti és ifjúsági egyesületek részéről </a:t>
            </a:r>
          </a:p>
          <a:p>
            <a:pPr>
              <a:defRPr/>
            </a:pPr>
            <a:r>
              <a:rPr lang="hu-HU" dirty="0" smtClean="0"/>
              <a:t>1951. január 6. megegyezés, miszerint a szakszervezeti egyesületek versenyzőit csak előzetes megegyezés alapján igazolják át</a:t>
            </a:r>
          </a:p>
          <a:p>
            <a:pPr>
              <a:defRPr/>
            </a:pPr>
            <a:r>
              <a:rPr lang="hu-HU" dirty="0" smtClean="0"/>
              <a:t>Egyesületi hanyatlás, nincs értelme az utánpótlás nevelésnek</a:t>
            </a:r>
          </a:p>
          <a:p>
            <a:pPr marL="0" indent="0">
              <a:buFont typeface="Arial" panose="020B0604020202020204" pitchFamily="34" charset="0"/>
              <a:buNone/>
              <a:defRPr/>
            </a:pPr>
            <a:endParaRPr lang="hu-HU" dirty="0"/>
          </a:p>
        </p:txBody>
      </p:sp>
    </p:spTree>
    <p:extLst>
      <p:ext uri="{BB962C8B-B14F-4D97-AF65-F5344CB8AC3E}">
        <p14:creationId xmlns:p14="http://schemas.microsoft.com/office/powerpoint/2010/main" val="3100560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ím 1"/>
          <p:cNvSpPr>
            <a:spLocks noGrp="1"/>
          </p:cNvSpPr>
          <p:nvPr>
            <p:ph type="title"/>
          </p:nvPr>
        </p:nvSpPr>
        <p:spPr/>
        <p:txBody>
          <a:bodyPr/>
          <a:lstStyle/>
          <a:p>
            <a:endParaRPr lang="hu-HU" altLang="hu-HU" smtClean="0"/>
          </a:p>
        </p:txBody>
      </p:sp>
      <p:sp>
        <p:nvSpPr>
          <p:cNvPr id="50179" name="Tartalom helye 2"/>
          <p:cNvSpPr>
            <a:spLocks noGrp="1"/>
          </p:cNvSpPr>
          <p:nvPr>
            <p:ph idx="1"/>
          </p:nvPr>
        </p:nvSpPr>
        <p:spPr>
          <a:xfrm>
            <a:off x="457200" y="1196752"/>
            <a:ext cx="8229600" cy="4525963"/>
          </a:xfrm>
        </p:spPr>
        <p:txBody>
          <a:bodyPr>
            <a:normAutofit fontScale="92500" lnSpcReduction="20000"/>
          </a:bodyPr>
          <a:lstStyle/>
          <a:p>
            <a:r>
              <a:rPr lang="hu-HU" altLang="hu-HU" dirty="0" smtClean="0"/>
              <a:t>A rendszer óriási propaganda lehetőséget lát a sportban</a:t>
            </a:r>
          </a:p>
          <a:p>
            <a:r>
              <a:rPr lang="hu-HU" altLang="hu-HU" dirty="0" smtClean="0"/>
              <a:t>Olimpiai eredmények</a:t>
            </a:r>
          </a:p>
          <a:p>
            <a:r>
              <a:rPr lang="hu-HU" altLang="hu-HU" dirty="0" smtClean="0"/>
              <a:t>Aranycsapat szereplése</a:t>
            </a:r>
          </a:p>
          <a:p>
            <a:r>
              <a:rPr lang="hu-HU" altLang="hu-HU" dirty="0" smtClean="0"/>
              <a:t>1952 kiutazókról Rákosi maga dönt, cél London felülmúlása</a:t>
            </a:r>
          </a:p>
          <a:p>
            <a:r>
              <a:rPr lang="hu-HU" altLang="hu-HU" dirty="0" smtClean="0"/>
              <a:t>Feltételek biztosítása</a:t>
            </a:r>
          </a:p>
          <a:p>
            <a:r>
              <a:rPr lang="hu-HU" altLang="hu-HU" dirty="0" smtClean="0"/>
              <a:t>1952 Helsinki: 16 arany, 10 ezüst, 16 bronz</a:t>
            </a:r>
          </a:p>
          <a:p>
            <a:r>
              <a:rPr lang="hu-HU" altLang="hu-HU" dirty="0" smtClean="0"/>
              <a:t>Nem a rendszer eredménye, mégis kihasználja</a:t>
            </a:r>
          </a:p>
        </p:txBody>
      </p:sp>
    </p:spTree>
    <p:extLst>
      <p:ext uri="{BB962C8B-B14F-4D97-AF65-F5344CB8AC3E}">
        <p14:creationId xmlns:p14="http://schemas.microsoft.com/office/powerpoint/2010/main" val="119063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ím 1"/>
          <p:cNvSpPr>
            <a:spLocks noGrp="1"/>
          </p:cNvSpPr>
          <p:nvPr>
            <p:ph type="ctrTitle"/>
          </p:nvPr>
        </p:nvSpPr>
        <p:spPr>
          <a:xfrm>
            <a:off x="685800" y="1682750"/>
            <a:ext cx="7772400" cy="2387600"/>
          </a:xfrm>
        </p:spPr>
        <p:txBody>
          <a:bodyPr>
            <a:normAutofit fontScale="90000"/>
          </a:bodyPr>
          <a:lstStyle/>
          <a:p>
            <a:pPr eaLnBrk="1" hangingPunct="1"/>
            <a:r>
              <a:rPr lang="hu-HU" altLang="hu-HU" smtClean="0"/>
              <a:t/>
            </a:r>
            <a:br>
              <a:rPr lang="hu-HU" altLang="hu-HU" smtClean="0"/>
            </a:br>
            <a:r>
              <a:rPr lang="hu-HU" altLang="hu-HU" smtClean="0"/>
              <a:t/>
            </a:r>
            <a:br>
              <a:rPr lang="hu-HU" altLang="hu-HU" smtClean="0"/>
            </a:br>
            <a:r>
              <a:rPr lang="hu-HU" altLang="hu-HU" smtClean="0"/>
              <a:t/>
            </a:r>
            <a:br>
              <a:rPr lang="hu-HU" altLang="hu-HU" smtClean="0"/>
            </a:br>
            <a:r>
              <a:rPr lang="hu-HU" altLang="hu-HU" smtClean="0"/>
              <a:t>A sportszervezetek kialakulása</a:t>
            </a:r>
          </a:p>
        </p:txBody>
      </p:sp>
      <p:sp>
        <p:nvSpPr>
          <p:cNvPr id="5123" name="Alcím 2"/>
          <p:cNvSpPr>
            <a:spLocks noGrp="1"/>
          </p:cNvSpPr>
          <p:nvPr>
            <p:ph type="subTitle" idx="1"/>
          </p:nvPr>
        </p:nvSpPr>
        <p:spPr>
          <a:xfrm>
            <a:off x="1325563" y="4760913"/>
            <a:ext cx="6858000" cy="1655762"/>
          </a:xfrm>
        </p:spPr>
        <p:txBody>
          <a:bodyPr>
            <a:normAutofit lnSpcReduction="10000"/>
          </a:bodyPr>
          <a:lstStyle/>
          <a:p>
            <a:pPr algn="l" eaLnBrk="1" hangingPunct="1"/>
            <a:endParaRPr lang="hu-HU" altLang="hu-HU" dirty="0" smtClean="0"/>
          </a:p>
          <a:p>
            <a:pPr algn="l" eaLnBrk="1" hangingPunct="1"/>
            <a:endParaRPr lang="hu-HU" altLang="hu-HU" dirty="0" smtClean="0"/>
          </a:p>
          <a:p>
            <a:pPr algn="l" eaLnBrk="1" hangingPunct="1"/>
            <a:endParaRPr lang="hu-HU" altLang="hu-HU" dirty="0" smtClean="0"/>
          </a:p>
          <a:p>
            <a:pPr eaLnBrk="1" hangingPunct="1"/>
            <a:r>
              <a:rPr lang="hu-HU" altLang="hu-HU" dirty="0" smtClean="0"/>
              <a:t>2020.02.12.</a:t>
            </a:r>
          </a:p>
        </p:txBody>
      </p:sp>
    </p:spTree>
    <p:extLst>
      <p:ext uri="{BB962C8B-B14F-4D97-AF65-F5344CB8AC3E}">
        <p14:creationId xmlns:p14="http://schemas.microsoft.com/office/powerpoint/2010/main" val="36680134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ím 1"/>
          <p:cNvSpPr>
            <a:spLocks noGrp="1"/>
          </p:cNvSpPr>
          <p:nvPr>
            <p:ph type="title"/>
          </p:nvPr>
        </p:nvSpPr>
        <p:spPr/>
        <p:txBody>
          <a:bodyPr/>
          <a:lstStyle/>
          <a:p>
            <a:endParaRPr lang="hu-HU" altLang="hu-HU" smtClean="0"/>
          </a:p>
        </p:txBody>
      </p:sp>
      <p:sp>
        <p:nvSpPr>
          <p:cNvPr id="51203" name="Tartalom helye 2"/>
          <p:cNvSpPr>
            <a:spLocks noGrp="1"/>
          </p:cNvSpPr>
          <p:nvPr>
            <p:ph idx="1"/>
          </p:nvPr>
        </p:nvSpPr>
        <p:spPr>
          <a:xfrm>
            <a:off x="473472" y="1196752"/>
            <a:ext cx="8229600" cy="4525963"/>
          </a:xfrm>
        </p:spPr>
        <p:txBody>
          <a:bodyPr>
            <a:normAutofit fontScale="92500" lnSpcReduction="10000"/>
          </a:bodyPr>
          <a:lstStyle/>
          <a:p>
            <a:r>
              <a:rPr lang="hu-HU" altLang="hu-HU" dirty="0" smtClean="0"/>
              <a:t>A labdarúgás kirakattá válik</a:t>
            </a:r>
          </a:p>
          <a:p>
            <a:r>
              <a:rPr lang="hu-HU" altLang="hu-HU" dirty="0" smtClean="0"/>
              <a:t>1950. június és 1954. július között 32 meccses veretlenségi sorozat</a:t>
            </a:r>
          </a:p>
          <a:p>
            <a:r>
              <a:rPr lang="hu-HU" altLang="hu-HU" dirty="0" smtClean="0"/>
              <a:t>Olimpiai győzelem</a:t>
            </a:r>
          </a:p>
          <a:p>
            <a:r>
              <a:rPr lang="hu-HU" altLang="hu-HU" dirty="0" smtClean="0"/>
              <a:t>VB ezüstérem</a:t>
            </a:r>
          </a:p>
          <a:p>
            <a:r>
              <a:rPr lang="hu-HU" altLang="hu-HU" dirty="0" smtClean="0"/>
              <a:t>Angolok legyőzése</a:t>
            </a:r>
          </a:p>
          <a:p>
            <a:r>
              <a:rPr lang="hu-HU" altLang="hu-HU" dirty="0" smtClean="0"/>
              <a:t>Népstadion 90-100 ezer néző – politikai és társadalmi események</a:t>
            </a:r>
          </a:p>
          <a:p>
            <a:endParaRPr lang="hu-HU" altLang="hu-HU" dirty="0" smtClean="0"/>
          </a:p>
        </p:txBody>
      </p:sp>
    </p:spTree>
    <p:extLst>
      <p:ext uri="{BB962C8B-B14F-4D97-AF65-F5344CB8AC3E}">
        <p14:creationId xmlns:p14="http://schemas.microsoft.com/office/powerpoint/2010/main" val="2148020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ím 1"/>
          <p:cNvSpPr>
            <a:spLocks noGrp="1"/>
          </p:cNvSpPr>
          <p:nvPr>
            <p:ph type="title"/>
          </p:nvPr>
        </p:nvSpPr>
        <p:spPr>
          <a:xfrm>
            <a:off x="628650" y="274638"/>
            <a:ext cx="7886700" cy="1325562"/>
          </a:xfrm>
        </p:spPr>
        <p:txBody>
          <a:bodyPr/>
          <a:lstStyle/>
          <a:p>
            <a:pPr algn="ctr"/>
            <a:r>
              <a:rPr lang="hu-HU" altLang="hu-HU" sz="3600" dirty="0" smtClean="0"/>
              <a:t>Kádár-korszak sportszervezései</a:t>
            </a:r>
          </a:p>
        </p:txBody>
      </p:sp>
      <p:sp>
        <p:nvSpPr>
          <p:cNvPr id="52227" name="Tartalom helye 2"/>
          <p:cNvSpPr>
            <a:spLocks noGrp="1"/>
          </p:cNvSpPr>
          <p:nvPr>
            <p:ph idx="1"/>
          </p:nvPr>
        </p:nvSpPr>
        <p:spPr/>
        <p:txBody>
          <a:bodyPr>
            <a:normAutofit fontScale="85000" lnSpcReduction="10000"/>
          </a:bodyPr>
          <a:lstStyle/>
          <a:p>
            <a:r>
              <a:rPr lang="hu-HU" altLang="hu-HU" smtClean="0"/>
              <a:t>1956 Melbourne – a csapat egyharmada nem tér haza</a:t>
            </a:r>
          </a:p>
          <a:p>
            <a:r>
              <a:rPr lang="hu-HU" altLang="hu-HU" smtClean="0"/>
              <a:t>Tornászok, úszók, vívók, vízilabdázók</a:t>
            </a:r>
          </a:p>
          <a:p>
            <a:r>
              <a:rPr lang="hu-HU" altLang="hu-HU" smtClean="0"/>
              <a:t>Sportvezetők is kint maradnak</a:t>
            </a:r>
          </a:p>
          <a:p>
            <a:r>
              <a:rPr lang="hu-HU" altLang="hu-HU" smtClean="0"/>
              <a:t>A rendszer változtat a sportpolitika hangsúlyain</a:t>
            </a:r>
          </a:p>
          <a:p>
            <a:r>
              <a:rPr lang="hu-HU" altLang="hu-HU" smtClean="0"/>
              <a:t>Nem propaganda eszköz többé, de fontos társadalmi kérdés marad</a:t>
            </a:r>
          </a:p>
          <a:p>
            <a:r>
              <a:rPr lang="hu-HU" altLang="hu-HU" smtClean="0"/>
              <a:t>Szakmaiság az egészségmegőrző funkciót helyezi középpontba</a:t>
            </a:r>
          </a:p>
        </p:txBody>
      </p:sp>
    </p:spTree>
    <p:extLst>
      <p:ext uri="{BB962C8B-B14F-4D97-AF65-F5344CB8AC3E}">
        <p14:creationId xmlns:p14="http://schemas.microsoft.com/office/powerpoint/2010/main" val="2974095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ím 1"/>
          <p:cNvSpPr>
            <a:spLocks noGrp="1"/>
          </p:cNvSpPr>
          <p:nvPr>
            <p:ph type="title"/>
          </p:nvPr>
        </p:nvSpPr>
        <p:spPr/>
        <p:txBody>
          <a:bodyPr/>
          <a:lstStyle/>
          <a:p>
            <a:endParaRPr lang="hu-HU" altLang="hu-HU" smtClean="0"/>
          </a:p>
        </p:txBody>
      </p:sp>
      <p:sp>
        <p:nvSpPr>
          <p:cNvPr id="53251" name="Tartalom helye 2"/>
          <p:cNvSpPr>
            <a:spLocks noGrp="1"/>
          </p:cNvSpPr>
          <p:nvPr>
            <p:ph idx="1"/>
          </p:nvPr>
        </p:nvSpPr>
        <p:spPr>
          <a:xfrm>
            <a:off x="457200" y="1268760"/>
            <a:ext cx="8229600" cy="4525963"/>
          </a:xfrm>
        </p:spPr>
        <p:txBody>
          <a:bodyPr>
            <a:normAutofit fontScale="92500" lnSpcReduction="20000"/>
          </a:bodyPr>
          <a:lstStyle/>
          <a:p>
            <a:r>
              <a:rPr lang="hu-HU" altLang="hu-HU" dirty="0" smtClean="0"/>
              <a:t>Vidéki testnevelési intézmények</a:t>
            </a:r>
          </a:p>
          <a:p>
            <a:r>
              <a:rPr lang="hu-HU" altLang="hu-HU" dirty="0" smtClean="0"/>
              <a:t>Sportpályák, iskolai csarnokok építése</a:t>
            </a:r>
          </a:p>
          <a:p>
            <a:r>
              <a:rPr lang="hu-HU" altLang="hu-HU" dirty="0" smtClean="0"/>
              <a:t>Rendezett hátterű tömegsport feltételeit teremtik meg</a:t>
            </a:r>
          </a:p>
          <a:p>
            <a:r>
              <a:rPr lang="hu-HU" altLang="hu-HU" dirty="0" smtClean="0"/>
              <a:t>„Aki nincs ellenünk, az velünk van.”</a:t>
            </a:r>
          </a:p>
          <a:p>
            <a:r>
              <a:rPr lang="hu-HU" altLang="hu-HU" dirty="0" smtClean="0"/>
              <a:t>Támogatás-tűrés-tiltás rendszere</a:t>
            </a:r>
          </a:p>
          <a:p>
            <a:r>
              <a:rPr lang="hu-HU" altLang="hu-HU" dirty="0" smtClean="0"/>
              <a:t>Bővülnek a sport külföldi kapcsolatai</a:t>
            </a:r>
          </a:p>
          <a:p>
            <a:r>
              <a:rPr lang="hu-HU" altLang="hu-HU" dirty="0" smtClean="0"/>
              <a:t>Futball uralma feloldódik</a:t>
            </a:r>
          </a:p>
          <a:p>
            <a:r>
              <a:rPr lang="hu-HU" altLang="hu-HU" dirty="0" smtClean="0"/>
              <a:t>Magyar Televízió sportközvetítési rendszere </a:t>
            </a:r>
          </a:p>
          <a:p>
            <a:endParaRPr lang="hu-HU" altLang="hu-HU" dirty="0" smtClean="0"/>
          </a:p>
        </p:txBody>
      </p:sp>
    </p:spTree>
    <p:extLst>
      <p:ext uri="{BB962C8B-B14F-4D97-AF65-F5344CB8AC3E}">
        <p14:creationId xmlns:p14="http://schemas.microsoft.com/office/powerpoint/2010/main" val="1106325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ím 1"/>
          <p:cNvSpPr>
            <a:spLocks noGrp="1"/>
          </p:cNvSpPr>
          <p:nvPr>
            <p:ph type="title"/>
          </p:nvPr>
        </p:nvSpPr>
        <p:spPr/>
        <p:txBody>
          <a:bodyPr/>
          <a:lstStyle/>
          <a:p>
            <a:endParaRPr lang="hu-HU" altLang="hu-HU" smtClean="0"/>
          </a:p>
        </p:txBody>
      </p:sp>
      <p:sp>
        <p:nvSpPr>
          <p:cNvPr id="54275" name="Tartalom helye 2"/>
          <p:cNvSpPr>
            <a:spLocks noGrp="1"/>
          </p:cNvSpPr>
          <p:nvPr>
            <p:ph idx="1"/>
          </p:nvPr>
        </p:nvSpPr>
        <p:spPr/>
        <p:txBody>
          <a:bodyPr>
            <a:normAutofit fontScale="77500" lnSpcReduction="20000"/>
          </a:bodyPr>
          <a:lstStyle/>
          <a:p>
            <a:r>
              <a:rPr lang="hu-HU" altLang="hu-HU" dirty="0" smtClean="0"/>
              <a:t>A látszólag zavartalan időszakban az élsport háttérbe szorul</a:t>
            </a:r>
          </a:p>
          <a:p>
            <a:r>
              <a:rPr lang="hu-HU" altLang="hu-HU" dirty="0" smtClean="0"/>
              <a:t>Nem kap elegendő támogatást</a:t>
            </a:r>
          </a:p>
          <a:p>
            <a:r>
              <a:rPr lang="hu-HU" altLang="hu-HU" dirty="0" smtClean="0"/>
              <a:t>1972 München 6 arany</a:t>
            </a:r>
          </a:p>
          <a:p>
            <a:r>
              <a:rPr lang="hu-HU" altLang="hu-HU" dirty="0" smtClean="0"/>
              <a:t>1976 Montreal 4 arany</a:t>
            </a:r>
          </a:p>
          <a:p>
            <a:r>
              <a:rPr lang="hu-HU" altLang="hu-HU" smtClean="0"/>
              <a:t>Gazdasági lassulás megmutatkozik a sportban is</a:t>
            </a:r>
          </a:p>
          <a:p>
            <a:r>
              <a:rPr lang="hu-HU" altLang="hu-HU" dirty="0" smtClean="0"/>
              <a:t>1984 a magyar sportvezetés szovjet politikai nyomásra bojkottálja a </a:t>
            </a:r>
            <a:r>
              <a:rPr lang="hu-HU" altLang="hu-HU" dirty="0" err="1" smtClean="0"/>
              <a:t>los</a:t>
            </a:r>
            <a:r>
              <a:rPr lang="hu-HU" altLang="hu-HU" dirty="0" smtClean="0"/>
              <a:t> </a:t>
            </a:r>
            <a:r>
              <a:rPr lang="hu-HU" altLang="hu-HU" dirty="0" err="1" smtClean="0"/>
              <a:t>angeles-i</a:t>
            </a:r>
            <a:r>
              <a:rPr lang="hu-HU" altLang="hu-HU" dirty="0" smtClean="0"/>
              <a:t> olimpiát</a:t>
            </a:r>
          </a:p>
          <a:p>
            <a:r>
              <a:rPr lang="hu-HU" altLang="hu-HU" dirty="0" smtClean="0"/>
              <a:t>MOB állásfoglalása nyomásra</a:t>
            </a:r>
          </a:p>
          <a:p>
            <a:r>
              <a:rPr lang="hu-HU" altLang="hu-HU" dirty="0" smtClean="0"/>
              <a:t>„Mentünk volna, de nem engedték”</a:t>
            </a:r>
          </a:p>
        </p:txBody>
      </p:sp>
    </p:spTree>
    <p:extLst>
      <p:ext uri="{BB962C8B-B14F-4D97-AF65-F5344CB8AC3E}">
        <p14:creationId xmlns:p14="http://schemas.microsoft.com/office/powerpoint/2010/main" val="1299400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ím 1"/>
          <p:cNvSpPr>
            <a:spLocks noGrp="1"/>
          </p:cNvSpPr>
          <p:nvPr>
            <p:ph type="title"/>
          </p:nvPr>
        </p:nvSpPr>
        <p:spPr/>
        <p:txBody>
          <a:bodyPr/>
          <a:lstStyle/>
          <a:p>
            <a:endParaRPr lang="hu-HU" altLang="hu-HU" smtClean="0"/>
          </a:p>
        </p:txBody>
      </p:sp>
      <p:sp>
        <p:nvSpPr>
          <p:cNvPr id="55299" name="Tartalom helye 2"/>
          <p:cNvSpPr>
            <a:spLocks noGrp="1"/>
          </p:cNvSpPr>
          <p:nvPr>
            <p:ph idx="1"/>
          </p:nvPr>
        </p:nvSpPr>
        <p:spPr/>
        <p:txBody>
          <a:bodyPr/>
          <a:lstStyle/>
          <a:p>
            <a:pPr marL="0" indent="0" algn="ctr">
              <a:buFont typeface="Arial" panose="020B0604020202020204" pitchFamily="34" charset="0"/>
              <a:buNone/>
            </a:pPr>
            <a:endParaRPr lang="hu-HU" altLang="hu-HU" smtClean="0"/>
          </a:p>
          <a:p>
            <a:pPr marL="0" indent="0" algn="ctr">
              <a:buFont typeface="Arial" panose="020B0604020202020204" pitchFamily="34" charset="0"/>
              <a:buNone/>
            </a:pPr>
            <a:endParaRPr lang="hu-HU" altLang="hu-HU" smtClean="0"/>
          </a:p>
          <a:p>
            <a:pPr marL="0" indent="0" algn="ctr">
              <a:buFont typeface="Arial" panose="020B0604020202020204" pitchFamily="34" charset="0"/>
              <a:buNone/>
            </a:pPr>
            <a:r>
              <a:rPr lang="hu-HU" altLang="hu-HU" sz="3200" smtClean="0"/>
              <a:t>Köszönöm megtisztelő figyelmüket!</a:t>
            </a:r>
          </a:p>
          <a:p>
            <a:pPr marL="0" indent="0" algn="ctr">
              <a:buFont typeface="Arial" panose="020B0604020202020204" pitchFamily="34" charset="0"/>
              <a:buNone/>
            </a:pPr>
            <a:endParaRPr lang="hu-HU" altLang="hu-HU" smtClean="0"/>
          </a:p>
        </p:txBody>
      </p:sp>
    </p:spTree>
    <p:extLst>
      <p:ext uri="{BB962C8B-B14F-4D97-AF65-F5344CB8AC3E}">
        <p14:creationId xmlns:p14="http://schemas.microsoft.com/office/powerpoint/2010/main" val="1850618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a:stretch>
        </a:blipFill>
        <a:effectLst/>
      </p:bgPr>
    </p:bg>
    <p:spTree>
      <p:nvGrpSpPr>
        <p:cNvPr id="1" name=""/>
        <p:cNvGrpSpPr/>
        <p:nvPr/>
      </p:nvGrpSpPr>
      <p:grpSpPr>
        <a:xfrm>
          <a:off x="0" y="0"/>
          <a:ext cx="0" cy="0"/>
          <a:chOff x="0" y="0"/>
          <a:chExt cx="0" cy="0"/>
        </a:xfrm>
      </p:grpSpPr>
      <p:sp>
        <p:nvSpPr>
          <p:cNvPr id="6" name="Szöveg helye 5"/>
          <p:cNvSpPr>
            <a:spLocks noGrp="1"/>
          </p:cNvSpPr>
          <p:nvPr>
            <p:ph type="body" sz="quarter" idx="10"/>
          </p:nvPr>
        </p:nvSpPr>
        <p:spPr/>
        <p:txBody>
          <a:bodyPr/>
          <a:lstStyle/>
          <a:p>
            <a:endParaRPr lang="hu-H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a:stretch>
        </a:blipFill>
        <a:effectLst/>
      </p:bgPr>
    </p:bg>
    <p:spTree>
      <p:nvGrpSpPr>
        <p:cNvPr id="1" name=""/>
        <p:cNvGrpSpPr/>
        <p:nvPr/>
      </p:nvGrpSpPr>
      <p:grpSpPr>
        <a:xfrm>
          <a:off x="0" y="0"/>
          <a:ext cx="0" cy="0"/>
          <a:chOff x="0" y="0"/>
          <a:chExt cx="0" cy="0"/>
        </a:xfrm>
      </p:grpSpPr>
      <p:pic>
        <p:nvPicPr>
          <p:cNvPr id="12" name="Picture 2" descr="D:\Grafika\Design - BME _ GTK\Web\Elemek\slide_korong_kék.png"/>
          <p:cNvPicPr>
            <a:picLocks noChangeAspect="1" noChangeArrowheads="1"/>
          </p:cNvPicPr>
          <p:nvPr/>
        </p:nvPicPr>
        <p:blipFill>
          <a:blip r:embed="rId4"/>
          <a:srcRect/>
          <a:stretch>
            <a:fillRect/>
          </a:stretch>
        </p:blipFill>
        <p:spPr bwMode="auto">
          <a:xfrm>
            <a:off x="4717497" y="285728"/>
            <a:ext cx="3031946" cy="3031946"/>
          </a:xfrm>
          <a:prstGeom prst="rect">
            <a:avLst/>
          </a:prstGeom>
          <a:noFill/>
        </p:spPr>
      </p:pic>
      <p:pic>
        <p:nvPicPr>
          <p:cNvPr id="13" name="Picture 3" descr="D:\Grafika\Design - BME _ GTK\Web\Elemek\slide_korong_lila-01.png"/>
          <p:cNvPicPr>
            <a:picLocks noChangeAspect="1" noChangeArrowheads="1"/>
          </p:cNvPicPr>
          <p:nvPr/>
        </p:nvPicPr>
        <p:blipFill>
          <a:blip r:embed="rId5"/>
          <a:srcRect/>
          <a:stretch>
            <a:fillRect/>
          </a:stretch>
        </p:blipFill>
        <p:spPr bwMode="auto">
          <a:xfrm>
            <a:off x="4714876" y="3571876"/>
            <a:ext cx="3051532" cy="3051532"/>
          </a:xfrm>
          <a:prstGeom prst="rect">
            <a:avLst/>
          </a:prstGeom>
          <a:noFill/>
        </p:spPr>
      </p:pic>
      <p:pic>
        <p:nvPicPr>
          <p:cNvPr id="14" name="Picture 4" descr="D:\Grafika\Design - BME _ GTK\Web\Elemek\slide_korong_türkiz.png"/>
          <p:cNvPicPr>
            <a:picLocks noChangeAspect="1" noChangeArrowheads="1"/>
          </p:cNvPicPr>
          <p:nvPr/>
        </p:nvPicPr>
        <p:blipFill>
          <a:blip r:embed="rId6"/>
          <a:srcRect/>
          <a:stretch>
            <a:fillRect/>
          </a:stretch>
        </p:blipFill>
        <p:spPr bwMode="auto">
          <a:xfrm>
            <a:off x="1308776" y="285728"/>
            <a:ext cx="3031946" cy="3031946"/>
          </a:xfrm>
          <a:prstGeom prst="rect">
            <a:avLst/>
          </a:prstGeom>
          <a:noFill/>
        </p:spPr>
      </p:pic>
      <p:pic>
        <p:nvPicPr>
          <p:cNvPr id="15" name="Picture 5" descr="D:\Grafika\Design - BME _ GTK\Web\Elemek\slide_korong_zöld-01.png"/>
          <p:cNvPicPr>
            <a:picLocks noChangeAspect="1" noChangeArrowheads="1"/>
          </p:cNvPicPr>
          <p:nvPr/>
        </p:nvPicPr>
        <p:blipFill>
          <a:blip r:embed="rId7" cstate="print"/>
          <a:srcRect/>
          <a:stretch>
            <a:fillRect/>
          </a:stretch>
        </p:blipFill>
        <p:spPr bwMode="auto">
          <a:xfrm>
            <a:off x="1308776" y="3594800"/>
            <a:ext cx="3031946" cy="3031946"/>
          </a:xfrm>
          <a:prstGeom prst="rect">
            <a:avLst/>
          </a:prstGeom>
          <a:noFill/>
        </p:spPr>
      </p:pic>
      <p:sp>
        <p:nvSpPr>
          <p:cNvPr id="16" name="Cím 1"/>
          <p:cNvSpPr txBox="1">
            <a:spLocks/>
          </p:cNvSpPr>
          <p:nvPr/>
        </p:nvSpPr>
        <p:spPr>
          <a:xfrm>
            <a:off x="1285852" y="500042"/>
            <a:ext cx="3071834" cy="26432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3800" b="1" i="0" u="none" strike="noStrike" kern="1200" cap="none" spc="0" normalizeH="0" baseline="0" noProof="0" dirty="0" smtClean="0">
                <a:ln>
                  <a:noFill/>
                </a:ln>
                <a:solidFill>
                  <a:schemeClr val="bg1"/>
                </a:solidFill>
                <a:effectLst/>
                <a:uLnTx/>
                <a:uFillTx/>
                <a:latin typeface="Corbel" pitchFamily="34" charset="0"/>
                <a:ea typeface="+mj-ea"/>
                <a:cs typeface="+mj-cs"/>
              </a:rPr>
              <a:t>Kiemelt szöveg</a:t>
            </a:r>
          </a:p>
        </p:txBody>
      </p:sp>
      <p:sp>
        <p:nvSpPr>
          <p:cNvPr id="17" name="Cím 1"/>
          <p:cNvSpPr txBox="1">
            <a:spLocks/>
          </p:cNvSpPr>
          <p:nvPr/>
        </p:nvSpPr>
        <p:spPr>
          <a:xfrm>
            <a:off x="4714876" y="500042"/>
            <a:ext cx="3071834" cy="26432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3800" b="1" i="0" u="none" strike="noStrike" kern="1200" cap="none" spc="0" normalizeH="0" baseline="0" noProof="0" smtClean="0">
                <a:ln>
                  <a:noFill/>
                </a:ln>
                <a:solidFill>
                  <a:schemeClr val="bg1"/>
                </a:solidFill>
                <a:effectLst/>
                <a:uLnTx/>
                <a:uFillTx/>
                <a:latin typeface="Corbel" pitchFamily="34" charset="0"/>
                <a:ea typeface="+mj-ea"/>
                <a:cs typeface="+mj-cs"/>
              </a:rPr>
              <a:t>Kiemelt szöveg</a:t>
            </a:r>
            <a:endParaRPr kumimoji="0" lang="hu-HU" sz="3800" b="1" i="0" u="none" strike="noStrike" kern="1200" cap="none" spc="0" normalizeH="0" baseline="0" noProof="0" dirty="0" smtClean="0">
              <a:ln>
                <a:noFill/>
              </a:ln>
              <a:solidFill>
                <a:schemeClr val="bg1"/>
              </a:solidFill>
              <a:effectLst/>
              <a:uLnTx/>
              <a:uFillTx/>
              <a:latin typeface="Corbel" pitchFamily="34" charset="0"/>
              <a:ea typeface="+mj-ea"/>
              <a:cs typeface="+mj-cs"/>
            </a:endParaRPr>
          </a:p>
        </p:txBody>
      </p:sp>
      <p:sp>
        <p:nvSpPr>
          <p:cNvPr id="18" name="Cím 1"/>
          <p:cNvSpPr txBox="1">
            <a:spLocks/>
          </p:cNvSpPr>
          <p:nvPr/>
        </p:nvSpPr>
        <p:spPr>
          <a:xfrm>
            <a:off x="4714876" y="3786190"/>
            <a:ext cx="3071834" cy="26432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3800" b="1" i="0" u="none" strike="noStrike" kern="1200" cap="none" spc="0" normalizeH="0" baseline="0" noProof="0" smtClean="0">
                <a:ln>
                  <a:noFill/>
                </a:ln>
                <a:solidFill>
                  <a:schemeClr val="bg1"/>
                </a:solidFill>
                <a:effectLst/>
                <a:uLnTx/>
                <a:uFillTx/>
                <a:latin typeface="Corbel" pitchFamily="34" charset="0"/>
                <a:ea typeface="+mj-ea"/>
                <a:cs typeface="+mj-cs"/>
              </a:rPr>
              <a:t>Kiemelt szöveg</a:t>
            </a:r>
            <a:endParaRPr kumimoji="0" lang="hu-HU" sz="3800" b="1" i="0" u="none" strike="noStrike" kern="1200" cap="none" spc="0" normalizeH="0" baseline="0" noProof="0" dirty="0" smtClean="0">
              <a:ln>
                <a:noFill/>
              </a:ln>
              <a:solidFill>
                <a:schemeClr val="bg1"/>
              </a:solidFill>
              <a:effectLst/>
              <a:uLnTx/>
              <a:uFillTx/>
              <a:latin typeface="Corbel" pitchFamily="34" charset="0"/>
              <a:ea typeface="+mj-ea"/>
              <a:cs typeface="+mj-cs"/>
            </a:endParaRPr>
          </a:p>
        </p:txBody>
      </p:sp>
      <p:sp>
        <p:nvSpPr>
          <p:cNvPr id="19" name="Cím 1"/>
          <p:cNvSpPr txBox="1">
            <a:spLocks/>
          </p:cNvSpPr>
          <p:nvPr/>
        </p:nvSpPr>
        <p:spPr>
          <a:xfrm>
            <a:off x="1285852" y="3786190"/>
            <a:ext cx="3071834" cy="26432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3800" b="1" i="0" u="none" strike="noStrike" kern="1200" cap="none" spc="0" normalizeH="0" baseline="0" noProof="0" smtClean="0">
                <a:ln>
                  <a:noFill/>
                </a:ln>
                <a:solidFill>
                  <a:schemeClr val="bg1"/>
                </a:solidFill>
                <a:effectLst/>
                <a:uLnTx/>
                <a:uFillTx/>
                <a:latin typeface="Corbel" pitchFamily="34" charset="0"/>
                <a:ea typeface="+mj-ea"/>
                <a:cs typeface="+mj-cs"/>
              </a:rPr>
              <a:t>Kiemelt szöveg</a:t>
            </a:r>
            <a:endParaRPr kumimoji="0" lang="hu-HU" sz="3800" b="1" i="0" u="none" strike="noStrike" kern="1200" cap="none" spc="0" normalizeH="0" baseline="0" noProof="0" dirty="0" smtClean="0">
              <a:ln>
                <a:noFill/>
              </a:ln>
              <a:solidFill>
                <a:schemeClr val="bg1"/>
              </a:solidFill>
              <a:effectLst/>
              <a:uLnTx/>
              <a:uFillTx/>
              <a:latin typeface="Corbel" pitchFamily="34" charset="0"/>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a:stretch>
        </a:blipFill>
        <a:effectLst/>
      </p:bgPr>
    </p:bg>
    <p:spTree>
      <p:nvGrpSpPr>
        <p:cNvPr id="1" name=""/>
        <p:cNvGrpSpPr/>
        <p:nvPr/>
      </p:nvGrpSpPr>
      <p:grpSpPr>
        <a:xfrm>
          <a:off x="0" y="0"/>
          <a:ext cx="0" cy="0"/>
          <a:chOff x="0" y="0"/>
          <a:chExt cx="0" cy="0"/>
        </a:xfrm>
      </p:grpSpPr>
      <p:pic>
        <p:nvPicPr>
          <p:cNvPr id="12" name="Picture 3" descr="D:\Grafika\Design - BME _ GTK\Web\Elemek\slide_korong_lila-01.png"/>
          <p:cNvPicPr>
            <a:picLocks noChangeAspect="1" noChangeArrowheads="1"/>
          </p:cNvPicPr>
          <p:nvPr/>
        </p:nvPicPr>
        <p:blipFill>
          <a:blip r:embed="rId4"/>
          <a:srcRect/>
          <a:stretch>
            <a:fillRect/>
          </a:stretch>
        </p:blipFill>
        <p:spPr bwMode="auto">
          <a:xfrm>
            <a:off x="6357950" y="2285271"/>
            <a:ext cx="2446000" cy="2446000"/>
          </a:xfrm>
          <a:prstGeom prst="rect">
            <a:avLst/>
          </a:prstGeom>
          <a:noFill/>
        </p:spPr>
      </p:pic>
      <p:pic>
        <p:nvPicPr>
          <p:cNvPr id="13" name="Picture 4" descr="D:\Grafika\Design - BME _ GTK\Web\Elemek\slide_korong_türkiz.png"/>
          <p:cNvPicPr>
            <a:picLocks noChangeAspect="1" noChangeArrowheads="1"/>
          </p:cNvPicPr>
          <p:nvPr/>
        </p:nvPicPr>
        <p:blipFill>
          <a:blip r:embed="rId5"/>
          <a:srcRect/>
          <a:stretch>
            <a:fillRect/>
          </a:stretch>
        </p:blipFill>
        <p:spPr bwMode="auto">
          <a:xfrm>
            <a:off x="357158" y="2293121"/>
            <a:ext cx="2430300" cy="2430300"/>
          </a:xfrm>
          <a:prstGeom prst="rect">
            <a:avLst/>
          </a:prstGeom>
          <a:noFill/>
        </p:spPr>
      </p:pic>
      <p:pic>
        <p:nvPicPr>
          <p:cNvPr id="14" name="Picture 5" descr="D:\Grafika\Design - BME _ GTK\Web\Elemek\slide_korong_zöld-01.png"/>
          <p:cNvPicPr>
            <a:picLocks noChangeAspect="1" noChangeArrowheads="1"/>
          </p:cNvPicPr>
          <p:nvPr/>
        </p:nvPicPr>
        <p:blipFill>
          <a:blip r:embed="rId6" cstate="print"/>
          <a:srcRect/>
          <a:stretch>
            <a:fillRect/>
          </a:stretch>
        </p:blipFill>
        <p:spPr bwMode="auto">
          <a:xfrm>
            <a:off x="3336112" y="2293121"/>
            <a:ext cx="2430300" cy="2430300"/>
          </a:xfrm>
          <a:prstGeom prst="rect">
            <a:avLst/>
          </a:prstGeom>
          <a:noFill/>
        </p:spPr>
      </p:pic>
      <p:sp>
        <p:nvSpPr>
          <p:cNvPr id="15" name="Cím 1"/>
          <p:cNvSpPr txBox="1">
            <a:spLocks/>
          </p:cNvSpPr>
          <p:nvPr/>
        </p:nvSpPr>
        <p:spPr>
          <a:xfrm>
            <a:off x="339348" y="2448921"/>
            <a:ext cx="2462273" cy="21187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3800" b="1" i="0" u="none" strike="noStrike" kern="1200" cap="none" spc="0" normalizeH="0" baseline="0" noProof="0" smtClean="0">
                <a:ln>
                  <a:noFill/>
                </a:ln>
                <a:solidFill>
                  <a:schemeClr val="bg1"/>
                </a:solidFill>
                <a:effectLst/>
                <a:uLnTx/>
                <a:uFillTx/>
                <a:latin typeface="Corbel" pitchFamily="34" charset="0"/>
                <a:ea typeface="+mj-ea"/>
                <a:cs typeface="+mj-cs"/>
              </a:rPr>
              <a:t>Kiemelt szöveg</a:t>
            </a:r>
            <a:endParaRPr kumimoji="0" lang="hu-HU" sz="3800" b="1" i="0" u="none" strike="noStrike" kern="1200" cap="none" spc="0" normalizeH="0" baseline="0" noProof="0" dirty="0" smtClean="0">
              <a:ln>
                <a:noFill/>
              </a:ln>
              <a:solidFill>
                <a:schemeClr val="bg1"/>
              </a:solidFill>
              <a:effectLst/>
              <a:uLnTx/>
              <a:uFillTx/>
              <a:latin typeface="Corbel" pitchFamily="34" charset="0"/>
              <a:ea typeface="+mj-ea"/>
              <a:cs typeface="+mj-cs"/>
            </a:endParaRPr>
          </a:p>
        </p:txBody>
      </p:sp>
      <p:sp>
        <p:nvSpPr>
          <p:cNvPr id="16" name="Cím 1"/>
          <p:cNvSpPr txBox="1">
            <a:spLocks/>
          </p:cNvSpPr>
          <p:nvPr/>
        </p:nvSpPr>
        <p:spPr>
          <a:xfrm>
            <a:off x="6360553" y="2448921"/>
            <a:ext cx="2462273" cy="21187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3800" b="1" i="0" u="none" strike="noStrike" kern="1200" cap="none" spc="0" normalizeH="0" baseline="0" noProof="0" dirty="0" smtClean="0">
                <a:ln>
                  <a:noFill/>
                </a:ln>
                <a:solidFill>
                  <a:schemeClr val="bg1"/>
                </a:solidFill>
                <a:effectLst/>
                <a:uLnTx/>
                <a:uFillTx/>
                <a:latin typeface="Corbel" pitchFamily="34" charset="0"/>
                <a:ea typeface="+mj-ea"/>
                <a:cs typeface="+mj-cs"/>
              </a:rPr>
              <a:t>Kiemelt szöveg</a:t>
            </a:r>
          </a:p>
        </p:txBody>
      </p:sp>
      <p:sp>
        <p:nvSpPr>
          <p:cNvPr id="17" name="Cím 1"/>
          <p:cNvSpPr txBox="1">
            <a:spLocks/>
          </p:cNvSpPr>
          <p:nvPr/>
        </p:nvSpPr>
        <p:spPr>
          <a:xfrm>
            <a:off x="3320126" y="2448921"/>
            <a:ext cx="2462273" cy="21187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3800" b="1" i="0" u="none" strike="noStrike" kern="1200" cap="none" spc="0" normalizeH="0" baseline="0" noProof="0" dirty="0" smtClean="0">
                <a:ln>
                  <a:noFill/>
                </a:ln>
                <a:solidFill>
                  <a:schemeClr val="bg1"/>
                </a:solidFill>
                <a:effectLst/>
                <a:uLnTx/>
                <a:uFillTx/>
                <a:latin typeface="Corbel" pitchFamily="34" charset="0"/>
                <a:ea typeface="+mj-ea"/>
                <a:cs typeface="+mj-cs"/>
              </a:rPr>
              <a:t>Kiemelt szöveg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Szöveg helye 12"/>
          <p:cNvSpPr>
            <a:spLocks noGrp="1"/>
          </p:cNvSpPr>
          <p:nvPr>
            <p:ph type="body" sz="quarter" idx="10"/>
          </p:nvPr>
        </p:nvSpPr>
        <p:spPr/>
        <p:txBody>
          <a:bodyPr/>
          <a:lstStyle/>
          <a:p>
            <a:endParaRPr lang="hu-HU"/>
          </a:p>
        </p:txBody>
      </p:sp>
      <p:sp>
        <p:nvSpPr>
          <p:cNvPr id="14" name="Szöveg helye 13"/>
          <p:cNvSpPr>
            <a:spLocks noGrp="1"/>
          </p:cNvSpPr>
          <p:nvPr>
            <p:ph type="body" sz="quarter" idx="11"/>
          </p:nvPr>
        </p:nvSpPr>
        <p:spPr>
          <a:xfrm>
            <a:off x="500034" y="1428736"/>
            <a:ext cx="6215062" cy="785835"/>
          </a:xfrm>
        </p:spPr>
        <p:txBody>
          <a:bodyPr/>
          <a:lstStyle/>
          <a:p>
            <a:endParaRPr lang="hu-HU" dirty="0"/>
          </a:p>
        </p:txBody>
      </p:sp>
      <p:sp>
        <p:nvSpPr>
          <p:cNvPr id="15" name="Szöveg helye 14"/>
          <p:cNvSpPr>
            <a:spLocks noGrp="1"/>
          </p:cNvSpPr>
          <p:nvPr>
            <p:ph type="body" sz="quarter" idx="12"/>
          </p:nvPr>
        </p:nvSpPr>
        <p:spPr>
          <a:xfrm>
            <a:off x="1785918" y="3071810"/>
            <a:ext cx="6715172" cy="2786082"/>
          </a:xfrm>
        </p:spPr>
        <p:txBody>
          <a:bodyPr/>
          <a:lstStyle/>
          <a:p>
            <a:endParaRPr lang="hu-HU" dirty="0"/>
          </a:p>
        </p:txBody>
      </p:sp>
      <p:sp>
        <p:nvSpPr>
          <p:cNvPr id="16" name="Szöveg helye 15"/>
          <p:cNvSpPr>
            <a:spLocks noGrp="1"/>
          </p:cNvSpPr>
          <p:nvPr>
            <p:ph type="body" sz="quarter" idx="13"/>
          </p:nvPr>
        </p:nvSpPr>
        <p:spPr>
          <a:xfrm>
            <a:off x="500034" y="2214554"/>
            <a:ext cx="7929618" cy="857256"/>
          </a:xfrm>
        </p:spPr>
        <p:txBody>
          <a:bodyPr/>
          <a:lstStyle/>
          <a:p>
            <a:endParaRPr lang="hu-HU"/>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zöveg helye 6"/>
          <p:cNvSpPr>
            <a:spLocks noGrp="1"/>
          </p:cNvSpPr>
          <p:nvPr>
            <p:ph type="body" sz="quarter" idx="11"/>
          </p:nvPr>
        </p:nvSpPr>
        <p:spPr>
          <a:xfrm>
            <a:off x="500034" y="500042"/>
            <a:ext cx="6215062" cy="785835"/>
          </a:xfrm>
        </p:spPr>
        <p:txBody>
          <a:bodyPr/>
          <a:lstStyle/>
          <a:p>
            <a:endParaRPr lang="hu-HU" dirty="0"/>
          </a:p>
        </p:txBody>
      </p:sp>
      <p:sp>
        <p:nvSpPr>
          <p:cNvPr id="8" name="Szöveg helye 7"/>
          <p:cNvSpPr>
            <a:spLocks noGrp="1"/>
          </p:cNvSpPr>
          <p:nvPr>
            <p:ph type="body" sz="quarter" idx="12"/>
          </p:nvPr>
        </p:nvSpPr>
        <p:spPr>
          <a:xfrm>
            <a:off x="500034" y="1285860"/>
            <a:ext cx="7929618" cy="4071966"/>
          </a:xfrm>
        </p:spPr>
        <p:txBody>
          <a:bodyPr/>
          <a:lstStyle/>
          <a:p>
            <a:endParaRPr lang="hu-H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1"/>
          <p:cNvSpPr>
            <a:spLocks noGrp="1"/>
          </p:cNvSpPr>
          <p:nvPr>
            <p:ph type="title"/>
          </p:nvPr>
        </p:nvSpPr>
        <p:spPr>
          <a:xfrm>
            <a:off x="628650" y="704850"/>
            <a:ext cx="7886700" cy="1325563"/>
          </a:xfrm>
        </p:spPr>
        <p:txBody>
          <a:bodyPr/>
          <a:lstStyle/>
          <a:p>
            <a:pPr algn="ctr" eaLnBrk="1" hangingPunct="1"/>
            <a:r>
              <a:rPr lang="hu-HU" altLang="hu-HU" smtClean="0"/>
              <a:t>Bevezetés</a:t>
            </a:r>
          </a:p>
        </p:txBody>
      </p:sp>
      <p:sp>
        <p:nvSpPr>
          <p:cNvPr id="6147" name="Tartalom helye 2"/>
          <p:cNvSpPr>
            <a:spLocks noGrp="1"/>
          </p:cNvSpPr>
          <p:nvPr>
            <p:ph idx="1"/>
          </p:nvPr>
        </p:nvSpPr>
        <p:spPr>
          <a:xfrm>
            <a:off x="628650" y="1787525"/>
            <a:ext cx="7886700" cy="4351338"/>
          </a:xfrm>
        </p:spPr>
        <p:txBody>
          <a:bodyPr>
            <a:normAutofit fontScale="77500" lnSpcReduction="20000"/>
          </a:bodyPr>
          <a:lstStyle/>
          <a:p>
            <a:pPr eaLnBrk="1" hangingPunct="1"/>
            <a:r>
              <a:rPr lang="hu-HU" altLang="hu-HU" smtClean="0"/>
              <a:t>A testkultúra fejlődésének hazai vonulata a feudális viszonyok kialakulásától kezdődően végigkövethető, a szerveződése azonban csak a 18-19. században indult meg az iskolai testnevelésre vonatkozó törvényekben.</a:t>
            </a:r>
          </a:p>
          <a:p>
            <a:pPr eaLnBrk="1" hangingPunct="1"/>
            <a:r>
              <a:rPr lang="hu-HU" altLang="hu-HU" smtClean="0"/>
              <a:t>A hazai sportirányítási rendszer kiépülése a magyar sport formális szerveződésével egykorú, a 19. század második felére tehető.</a:t>
            </a:r>
          </a:p>
          <a:p>
            <a:pPr eaLnBrk="1" hangingPunct="1"/>
            <a:r>
              <a:rPr lang="hu-HU" altLang="hu-HU" smtClean="0"/>
              <a:t>A magyar sport szerveződésének folyamata és története szoros kölcsönhatásban volt a politikai, társadalmi, illetve jogi körülmények változásával.</a:t>
            </a:r>
          </a:p>
        </p:txBody>
      </p:sp>
    </p:spTree>
    <p:extLst>
      <p:ext uri="{BB962C8B-B14F-4D97-AF65-F5344CB8AC3E}">
        <p14:creationId xmlns:p14="http://schemas.microsoft.com/office/powerpoint/2010/main" val="8764455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zöveg helye 7"/>
          <p:cNvSpPr>
            <a:spLocks noGrp="1"/>
          </p:cNvSpPr>
          <p:nvPr>
            <p:ph type="body" sz="quarter" idx="11"/>
          </p:nvPr>
        </p:nvSpPr>
        <p:spPr/>
        <p:txBody>
          <a:bodyPr/>
          <a:lstStyle/>
          <a:p>
            <a:endParaRPr lang="hu-HU"/>
          </a:p>
        </p:txBody>
      </p:sp>
      <p:sp>
        <p:nvSpPr>
          <p:cNvPr id="9" name="Szöveg helye 8"/>
          <p:cNvSpPr>
            <a:spLocks noGrp="1"/>
          </p:cNvSpPr>
          <p:nvPr>
            <p:ph type="body" sz="quarter" idx="12"/>
          </p:nvPr>
        </p:nvSpPr>
        <p:spPr/>
        <p:txBody>
          <a:bodyPr/>
          <a:lstStyle/>
          <a:p>
            <a:endParaRPr lang="hu-HU" dirty="0"/>
          </a:p>
        </p:txBody>
      </p:sp>
      <p:sp>
        <p:nvSpPr>
          <p:cNvPr id="10" name="Szöveg helye 9"/>
          <p:cNvSpPr>
            <a:spLocks noGrp="1"/>
          </p:cNvSpPr>
          <p:nvPr>
            <p:ph type="body" sz="quarter" idx="13"/>
          </p:nvPr>
        </p:nvSpPr>
        <p:spPr/>
        <p:txBody>
          <a:bodyPr/>
          <a:lstStyle/>
          <a:p>
            <a:endParaRPr lang="hu-H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Egyenes összekötő 23"/>
          <p:cNvCxnSpPr/>
          <p:nvPr/>
        </p:nvCxnSpPr>
        <p:spPr>
          <a:xfrm>
            <a:off x="7500958" y="4714884"/>
            <a:ext cx="1500198" cy="1588"/>
          </a:xfrm>
          <a:prstGeom prst="line">
            <a:avLst/>
          </a:prstGeom>
          <a:ln w="127000">
            <a:solidFill>
              <a:srgbClr val="5CDEC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357818" y="3857628"/>
            <a:ext cx="500066" cy="285752"/>
          </a:xfrm>
          <a:prstGeom prst="line">
            <a:avLst/>
          </a:prstGeom>
          <a:ln w="127000">
            <a:solidFill>
              <a:srgbClr val="5CDECC"/>
            </a:solidFill>
          </a:ln>
        </p:spPr>
        <p:style>
          <a:lnRef idx="1">
            <a:schemeClr val="accent1"/>
          </a:lnRef>
          <a:fillRef idx="0">
            <a:schemeClr val="accent1"/>
          </a:fillRef>
          <a:effectRef idx="0">
            <a:schemeClr val="accent1"/>
          </a:effectRef>
          <a:fontRef idx="minor">
            <a:schemeClr val="tx1"/>
          </a:fontRef>
        </p:style>
      </p:cxnSp>
      <p:sp>
        <p:nvSpPr>
          <p:cNvPr id="10" name="Ellipszis 9"/>
          <p:cNvSpPr/>
          <p:nvPr/>
        </p:nvSpPr>
        <p:spPr>
          <a:xfrm>
            <a:off x="-3000428" y="2643182"/>
            <a:ext cx="5214974" cy="5214974"/>
          </a:xfrm>
          <a:prstGeom prst="ellipse">
            <a:avLst/>
          </a:prstGeom>
          <a:blipFill dpi="0" rotWithShape="1">
            <a:blip r:embed="rId2" cstate="print"/>
            <a:srcRect/>
            <a:stretch>
              <a:fillRect l="45000" t="-8000" r="-45000" b="-6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3" name="Csoportba foglalás 12"/>
          <p:cNvGrpSpPr/>
          <p:nvPr/>
        </p:nvGrpSpPr>
        <p:grpSpPr>
          <a:xfrm>
            <a:off x="1071538" y="428604"/>
            <a:ext cx="4643469" cy="4643469"/>
            <a:chOff x="1285852" y="214290"/>
            <a:chExt cx="4916669" cy="4916669"/>
          </a:xfrm>
        </p:grpSpPr>
        <p:pic>
          <p:nvPicPr>
            <p:cNvPr id="5" name="Picture 4" descr="D:\Grafika\Design - BME _ GTK\Web\Elemek\slide_korong_türkiz.png"/>
            <p:cNvPicPr>
              <a:picLocks noChangeAspect="1" noChangeArrowheads="1"/>
            </p:cNvPicPr>
            <p:nvPr/>
          </p:nvPicPr>
          <p:blipFill>
            <a:blip r:embed="rId3"/>
            <a:srcRect/>
            <a:stretch>
              <a:fillRect/>
            </a:stretch>
          </p:blipFill>
          <p:spPr bwMode="auto">
            <a:xfrm>
              <a:off x="1285852" y="214290"/>
              <a:ext cx="4916669" cy="4916669"/>
            </a:xfrm>
            <a:prstGeom prst="rect">
              <a:avLst/>
            </a:prstGeom>
            <a:noFill/>
          </p:spPr>
        </p:pic>
        <p:sp>
          <p:nvSpPr>
            <p:cNvPr id="9" name="Szövegdoboz 8"/>
            <p:cNvSpPr txBox="1"/>
            <p:nvPr/>
          </p:nvSpPr>
          <p:spPr>
            <a:xfrm>
              <a:off x="1571604" y="1046341"/>
              <a:ext cx="4286280" cy="3416321"/>
            </a:xfrm>
            <a:prstGeom prst="rect">
              <a:avLst/>
            </a:prstGeom>
            <a:noFill/>
          </p:spPr>
          <p:txBody>
            <a:bodyPr wrap="square" rtlCol="0">
              <a:spAutoFit/>
            </a:bodyPr>
            <a:lstStyle/>
            <a:p>
              <a:pPr algn="ctr"/>
              <a:r>
                <a:rPr lang="en-US" sz="3600" baseline="30000" dirty="0" err="1" smtClean="0">
                  <a:solidFill>
                    <a:schemeClr val="bg1"/>
                  </a:solidFill>
                  <a:latin typeface="Myriad Pro" pitchFamily="34" charset="0"/>
                </a:rPr>
                <a:t>Az</a:t>
              </a:r>
              <a:r>
                <a:rPr lang="en-US" sz="3600" baseline="30000" dirty="0" smtClean="0">
                  <a:solidFill>
                    <a:schemeClr val="bg1"/>
                  </a:solidFill>
                  <a:latin typeface="Myriad Pro" pitchFamily="34" charset="0"/>
                </a:rPr>
                <a:t> </a:t>
              </a:r>
              <a:br>
                <a:rPr lang="en-US" sz="3600" baseline="30000" dirty="0" smtClean="0">
                  <a:solidFill>
                    <a:schemeClr val="bg1"/>
                  </a:solidFill>
                  <a:latin typeface="Myriad Pro" pitchFamily="34" charset="0"/>
                </a:rPr>
              </a:br>
              <a:r>
                <a:rPr lang="en-US" sz="3600" b="1" baseline="30000" dirty="0" smtClean="0">
                  <a:solidFill>
                    <a:schemeClr val="bg1"/>
                  </a:solidFill>
                  <a:latin typeface="Myriad Pro" pitchFamily="34" charset="0"/>
                </a:rPr>
                <a:t>1782. </a:t>
              </a:r>
              <a:r>
                <a:rPr lang="en-US" sz="3600" b="1" baseline="30000" dirty="0" err="1" smtClean="0">
                  <a:solidFill>
                    <a:schemeClr val="bg1"/>
                  </a:solidFill>
                  <a:latin typeface="Myriad Pro" pitchFamily="34" charset="0"/>
                </a:rPr>
                <a:t>augusztus</a:t>
              </a:r>
              <a:r>
                <a:rPr lang="en-US" sz="3600" b="1" baseline="30000" dirty="0" smtClean="0">
                  <a:solidFill>
                    <a:schemeClr val="bg1"/>
                  </a:solidFill>
                  <a:latin typeface="Myriad Pro" pitchFamily="34" charset="0"/>
                </a:rPr>
                <a:t> 2-án,</a:t>
              </a:r>
            </a:p>
            <a:p>
              <a:pPr algn="ctr"/>
              <a:r>
                <a:rPr lang="hu-HU" sz="3600" baseline="30000" dirty="0" smtClean="0">
                  <a:solidFill>
                    <a:schemeClr val="bg1"/>
                  </a:solidFill>
                  <a:latin typeface="Myriad Pro" pitchFamily="34" charset="0"/>
                </a:rPr>
                <a:t>II. József által alapított </a:t>
              </a:r>
              <a:r>
                <a:rPr lang="hu-HU" sz="3600" baseline="30000" dirty="0" err="1" smtClean="0">
                  <a:solidFill>
                    <a:schemeClr val="bg1"/>
                  </a:solidFill>
                  <a:latin typeface="Myriad Pro" pitchFamily="34" charset="0"/>
                </a:rPr>
                <a:t>Institutum</a:t>
              </a:r>
              <a:r>
                <a:rPr lang="hu-HU" sz="3600" baseline="30000" dirty="0" smtClean="0">
                  <a:solidFill>
                    <a:schemeClr val="bg1"/>
                  </a:solidFill>
                  <a:latin typeface="Myriad Pro" pitchFamily="34" charset="0"/>
                </a:rPr>
                <a:t> </a:t>
              </a:r>
              <a:r>
                <a:rPr lang="hu-HU" sz="3600" baseline="30000" dirty="0" err="1" smtClean="0">
                  <a:solidFill>
                    <a:schemeClr val="bg1"/>
                  </a:solidFill>
                  <a:latin typeface="Myriad Pro" pitchFamily="34" charset="0"/>
                </a:rPr>
                <a:t>Geometricum</a:t>
              </a:r>
              <a:r>
                <a:rPr lang="hu-HU" sz="3600" baseline="30000" dirty="0" smtClean="0">
                  <a:solidFill>
                    <a:schemeClr val="bg1"/>
                  </a:solidFill>
                  <a:latin typeface="Myriad Pro" pitchFamily="34" charset="0"/>
                </a:rPr>
                <a:t> volt az első hazai technikai szakoktatást nyújtó intézmény, egyben az első polgári mérnökképző intézet Európában</a:t>
              </a:r>
            </a:p>
          </p:txBody>
        </p:sp>
      </p:grpSp>
      <p:grpSp>
        <p:nvGrpSpPr>
          <p:cNvPr id="14" name="Csoportba foglalás 13"/>
          <p:cNvGrpSpPr/>
          <p:nvPr/>
        </p:nvGrpSpPr>
        <p:grpSpPr>
          <a:xfrm>
            <a:off x="5572132" y="3214686"/>
            <a:ext cx="2931998" cy="2931998"/>
            <a:chOff x="5572132" y="3724277"/>
            <a:chExt cx="3062309" cy="3062309"/>
          </a:xfrm>
        </p:grpSpPr>
        <p:pic>
          <p:nvPicPr>
            <p:cNvPr id="11" name="Picture 4" descr="D:\Grafika\Design - BME _ GTK\Web\Elemek\slide_korong_türkiz.png"/>
            <p:cNvPicPr>
              <a:picLocks noChangeAspect="1" noChangeArrowheads="1"/>
            </p:cNvPicPr>
            <p:nvPr/>
          </p:nvPicPr>
          <p:blipFill>
            <a:blip r:embed="rId3"/>
            <a:srcRect/>
            <a:stretch>
              <a:fillRect/>
            </a:stretch>
          </p:blipFill>
          <p:spPr bwMode="auto">
            <a:xfrm>
              <a:off x="5572132" y="3724277"/>
              <a:ext cx="3062309" cy="3062309"/>
            </a:xfrm>
            <a:prstGeom prst="rect">
              <a:avLst/>
            </a:prstGeom>
            <a:noFill/>
          </p:spPr>
        </p:pic>
        <p:sp>
          <p:nvSpPr>
            <p:cNvPr id="12" name="Szövegdoboz 11"/>
            <p:cNvSpPr txBox="1"/>
            <p:nvPr/>
          </p:nvSpPr>
          <p:spPr>
            <a:xfrm>
              <a:off x="5575307" y="4297323"/>
              <a:ext cx="3059134" cy="2041585"/>
            </a:xfrm>
            <a:prstGeom prst="rect">
              <a:avLst/>
            </a:prstGeom>
            <a:noFill/>
          </p:spPr>
          <p:txBody>
            <a:bodyPr wrap="square" rtlCol="0">
              <a:spAutoFit/>
            </a:bodyPr>
            <a:lstStyle/>
            <a:p>
              <a:pPr algn="ctr"/>
              <a:r>
                <a:rPr lang="en-US" sz="3600" b="1" baseline="30000" dirty="0" smtClean="0">
                  <a:solidFill>
                    <a:schemeClr val="bg1"/>
                  </a:solidFill>
                  <a:latin typeface="Myriad Pro" pitchFamily="34" charset="0"/>
                </a:rPr>
                <a:t>1846-ban </a:t>
              </a:r>
              <a:r>
                <a:rPr lang="en-US" sz="3600" baseline="30000" dirty="0" smtClean="0">
                  <a:solidFill>
                    <a:schemeClr val="bg1"/>
                  </a:solidFill>
                  <a:latin typeface="Myriad Pro" pitchFamily="34" charset="0"/>
                </a:rPr>
                <a:t/>
              </a:r>
              <a:br>
                <a:rPr lang="en-US" sz="3600" baseline="30000" dirty="0" smtClean="0">
                  <a:solidFill>
                    <a:schemeClr val="bg1"/>
                  </a:solidFill>
                  <a:latin typeface="Myriad Pro" pitchFamily="34" charset="0"/>
                </a:rPr>
              </a:br>
              <a:r>
                <a:rPr lang="en-US" sz="3600" baseline="30000" dirty="0" err="1" smtClean="0">
                  <a:solidFill>
                    <a:schemeClr val="bg1"/>
                  </a:solidFill>
                  <a:latin typeface="Myriad Pro" pitchFamily="34" charset="0"/>
                </a:rPr>
                <a:t>már</a:t>
              </a:r>
              <a:r>
                <a:rPr lang="en-US" sz="3600" baseline="30000" dirty="0" smtClean="0">
                  <a:solidFill>
                    <a:schemeClr val="bg1"/>
                  </a:solidFill>
                  <a:latin typeface="Myriad Pro" pitchFamily="34" charset="0"/>
                </a:rPr>
                <a:t> </a:t>
              </a:r>
              <a:r>
                <a:rPr lang="en-US" sz="3600" baseline="30000" dirty="0" err="1" smtClean="0">
                  <a:solidFill>
                    <a:schemeClr val="bg1"/>
                  </a:solidFill>
                  <a:latin typeface="Myriad Pro" pitchFamily="34" charset="0"/>
                </a:rPr>
                <a:t>oktattak</a:t>
              </a:r>
              <a:r>
                <a:rPr lang="en-US" sz="3600" baseline="30000" dirty="0" smtClean="0">
                  <a:solidFill>
                    <a:schemeClr val="bg1"/>
                  </a:solidFill>
                  <a:latin typeface="Myriad Pro" pitchFamily="34" charset="0"/>
                </a:rPr>
                <a:t> </a:t>
              </a:r>
              <a:r>
                <a:rPr lang="en-US" sz="3600" baseline="30000" dirty="0" err="1" smtClean="0">
                  <a:solidFill>
                    <a:schemeClr val="bg1"/>
                  </a:solidFill>
                  <a:latin typeface="Myriad Pro" pitchFamily="34" charset="0"/>
                </a:rPr>
                <a:t>kereskedelmi</a:t>
              </a:r>
              <a:r>
                <a:rPr lang="en-US" sz="3600" baseline="30000" dirty="0" smtClean="0">
                  <a:solidFill>
                    <a:schemeClr val="bg1"/>
                  </a:solidFill>
                  <a:latin typeface="Myriad Pro" pitchFamily="34" charset="0"/>
                </a:rPr>
                <a:t> </a:t>
              </a:r>
              <a:r>
                <a:rPr lang="en-US" sz="3600" baseline="30000" dirty="0" err="1" smtClean="0">
                  <a:solidFill>
                    <a:schemeClr val="bg1"/>
                  </a:solidFill>
                  <a:latin typeface="Myriad Pro" pitchFamily="34" charset="0"/>
                </a:rPr>
                <a:t>és</a:t>
              </a:r>
              <a:r>
                <a:rPr lang="en-US" sz="3600" baseline="30000" dirty="0" smtClean="0">
                  <a:solidFill>
                    <a:schemeClr val="bg1"/>
                  </a:solidFill>
                  <a:latin typeface="Myriad Pro" pitchFamily="34" charset="0"/>
                </a:rPr>
                <a:t> </a:t>
              </a:r>
              <a:endParaRPr lang="hu-HU" sz="3600" baseline="30000" dirty="0" smtClean="0">
                <a:solidFill>
                  <a:schemeClr val="bg1"/>
                </a:solidFill>
                <a:latin typeface="Myriad Pro" pitchFamily="34" charset="0"/>
              </a:endParaRPr>
            </a:p>
            <a:p>
              <a:pPr algn="ctr"/>
              <a:r>
                <a:rPr lang="en-US" sz="3600" baseline="30000" dirty="0" err="1" smtClean="0">
                  <a:solidFill>
                    <a:schemeClr val="bg1"/>
                  </a:solidFill>
                  <a:latin typeface="Myriad Pro" pitchFamily="34" charset="0"/>
                </a:rPr>
                <a:t>gazdasági</a:t>
              </a:r>
              <a:r>
                <a:rPr lang="en-US" sz="3600" baseline="30000" dirty="0" smtClean="0">
                  <a:solidFill>
                    <a:schemeClr val="bg1"/>
                  </a:solidFill>
                  <a:latin typeface="Myriad Pro" pitchFamily="34" charset="0"/>
                </a:rPr>
                <a:t> </a:t>
              </a:r>
              <a:endParaRPr lang="hu-HU" sz="3600" baseline="30000" dirty="0" smtClean="0">
                <a:solidFill>
                  <a:schemeClr val="bg1"/>
                </a:solidFill>
                <a:latin typeface="Myriad Pro" pitchFamily="34" charset="0"/>
              </a:endParaRPr>
            </a:p>
            <a:p>
              <a:pPr algn="ctr"/>
              <a:r>
                <a:rPr lang="en-US" sz="3600" baseline="30000" dirty="0" err="1" smtClean="0">
                  <a:solidFill>
                    <a:schemeClr val="bg1"/>
                  </a:solidFill>
                  <a:latin typeface="Myriad Pro" pitchFamily="34" charset="0"/>
                </a:rPr>
                <a:t>tárgyakat</a:t>
              </a:r>
              <a:r>
                <a:rPr lang="en-US" sz="3600" baseline="30000" dirty="0" smtClean="0">
                  <a:solidFill>
                    <a:schemeClr val="bg1"/>
                  </a:solidFill>
                  <a:latin typeface="Myriad Pro" pitchFamily="34" charset="0"/>
                </a:rPr>
                <a:t> is</a:t>
              </a:r>
            </a:p>
          </p:txBody>
        </p:sp>
      </p:grpSp>
    </p:spTree>
  </p:cSld>
  <p:clrMapOvr>
    <a:masterClrMapping/>
  </p:clrMapOvr>
  <p:transition>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Ellipszis 52"/>
          <p:cNvSpPr/>
          <p:nvPr/>
        </p:nvSpPr>
        <p:spPr>
          <a:xfrm>
            <a:off x="-214346" y="-428652"/>
            <a:ext cx="3786214" cy="3786214"/>
          </a:xfrm>
          <a:prstGeom prst="ellipse">
            <a:avLst/>
          </a:prstGeom>
          <a:blipFill dpi="0" rotWithShape="1">
            <a:blip r:embed="rId2" cstate="print"/>
            <a:srcRect/>
            <a:stretch>
              <a:fillRect l="-30000" t="-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5" name="Egyenes összekötő 34"/>
          <p:cNvCxnSpPr/>
          <p:nvPr/>
        </p:nvCxnSpPr>
        <p:spPr>
          <a:xfrm flipV="1">
            <a:off x="7715272" y="4500570"/>
            <a:ext cx="1285884" cy="500066"/>
          </a:xfrm>
          <a:prstGeom prst="line">
            <a:avLst/>
          </a:prstGeom>
          <a:ln w="127000">
            <a:solidFill>
              <a:srgbClr val="5CDE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rot="16200000" flipH="1">
            <a:off x="6000760" y="3786190"/>
            <a:ext cx="1143008" cy="428628"/>
          </a:xfrm>
          <a:prstGeom prst="line">
            <a:avLst/>
          </a:prstGeom>
          <a:ln w="127000">
            <a:solidFill>
              <a:srgbClr val="5CDECC"/>
            </a:solidFill>
          </a:ln>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a:xfrm flipV="1">
            <a:off x="4000496" y="2786058"/>
            <a:ext cx="714380" cy="428628"/>
          </a:xfrm>
          <a:prstGeom prst="line">
            <a:avLst/>
          </a:prstGeom>
          <a:ln w="127000">
            <a:solidFill>
              <a:srgbClr val="5CDECC"/>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flipV="1">
            <a:off x="-500098" y="4572008"/>
            <a:ext cx="1143008" cy="142876"/>
          </a:xfrm>
          <a:prstGeom prst="line">
            <a:avLst/>
          </a:prstGeom>
          <a:ln w="127000">
            <a:solidFill>
              <a:srgbClr val="5CDECC"/>
            </a:solidFill>
          </a:ln>
        </p:spPr>
        <p:style>
          <a:lnRef idx="1">
            <a:schemeClr val="accent1"/>
          </a:lnRef>
          <a:fillRef idx="0">
            <a:schemeClr val="accent1"/>
          </a:fillRef>
          <a:effectRef idx="0">
            <a:schemeClr val="accent1"/>
          </a:effectRef>
          <a:fontRef idx="minor">
            <a:schemeClr val="tx1"/>
          </a:fontRef>
        </p:style>
      </p:cxnSp>
      <p:grpSp>
        <p:nvGrpSpPr>
          <p:cNvPr id="12" name="Csoportba foglalás 11"/>
          <p:cNvGrpSpPr/>
          <p:nvPr/>
        </p:nvGrpSpPr>
        <p:grpSpPr>
          <a:xfrm>
            <a:off x="428596" y="2357430"/>
            <a:ext cx="4071966" cy="4071966"/>
            <a:chOff x="1357290" y="428604"/>
            <a:chExt cx="4429156" cy="4429156"/>
          </a:xfrm>
        </p:grpSpPr>
        <p:pic>
          <p:nvPicPr>
            <p:cNvPr id="6" name="Picture 4" descr="D:\Grafika\Design - BME _ GTK\Web\Elemek\slide_korong_türkiz.png"/>
            <p:cNvPicPr>
              <a:picLocks noChangeAspect="1" noChangeArrowheads="1"/>
            </p:cNvPicPr>
            <p:nvPr/>
          </p:nvPicPr>
          <p:blipFill>
            <a:blip r:embed="rId3"/>
            <a:srcRect/>
            <a:stretch>
              <a:fillRect/>
            </a:stretch>
          </p:blipFill>
          <p:spPr bwMode="auto">
            <a:xfrm>
              <a:off x="1357290" y="428604"/>
              <a:ext cx="4429156" cy="4429156"/>
            </a:xfrm>
            <a:prstGeom prst="rect">
              <a:avLst/>
            </a:prstGeom>
            <a:noFill/>
          </p:spPr>
        </p:pic>
        <p:sp>
          <p:nvSpPr>
            <p:cNvPr id="7" name="Szövegdoboz 6"/>
            <p:cNvSpPr txBox="1"/>
            <p:nvPr/>
          </p:nvSpPr>
          <p:spPr>
            <a:xfrm>
              <a:off x="1357290" y="972535"/>
              <a:ext cx="4429156" cy="3416320"/>
            </a:xfrm>
            <a:prstGeom prst="rect">
              <a:avLst/>
            </a:prstGeom>
            <a:noFill/>
          </p:spPr>
          <p:txBody>
            <a:bodyPr wrap="square" rtlCol="0">
              <a:spAutoFit/>
            </a:bodyPr>
            <a:lstStyle/>
            <a:p>
              <a:pPr algn="ctr"/>
              <a:r>
                <a:rPr lang="en-US" sz="3600" b="1" baseline="30000" dirty="0" smtClean="0">
                  <a:solidFill>
                    <a:schemeClr val="bg1"/>
                  </a:solidFill>
                  <a:latin typeface="Myriad Pro" pitchFamily="34" charset="0"/>
                </a:rPr>
                <a:t>1850-ben </a:t>
              </a:r>
            </a:p>
            <a:p>
              <a:pPr algn="ctr"/>
              <a:r>
                <a:rPr lang="hu-HU" sz="3600" baseline="30000" dirty="0" smtClean="0">
                  <a:solidFill>
                    <a:schemeClr val="bg1"/>
                  </a:solidFill>
                  <a:latin typeface="Myriad Pro" pitchFamily="34" charset="0"/>
                </a:rPr>
                <a:t>a József Ipartanodát és </a:t>
              </a:r>
              <a:br>
                <a:rPr lang="hu-HU" sz="3600" baseline="30000" dirty="0" smtClean="0">
                  <a:solidFill>
                    <a:schemeClr val="bg1"/>
                  </a:solidFill>
                  <a:latin typeface="Myriad Pro" pitchFamily="34" charset="0"/>
                </a:rPr>
              </a:br>
              <a:r>
                <a:rPr lang="hu-HU" sz="3600" baseline="30000" dirty="0" smtClean="0">
                  <a:solidFill>
                    <a:schemeClr val="bg1"/>
                  </a:solidFill>
                  <a:latin typeface="Myriad Pro" pitchFamily="34" charset="0"/>
                </a:rPr>
                <a:t>az </a:t>
              </a:r>
              <a:r>
                <a:rPr lang="hu-HU" sz="3600" baseline="30000" dirty="0" err="1" smtClean="0">
                  <a:solidFill>
                    <a:schemeClr val="bg1"/>
                  </a:solidFill>
                  <a:latin typeface="Myriad Pro" pitchFamily="34" charset="0"/>
                </a:rPr>
                <a:t>Institutum</a:t>
              </a:r>
              <a:r>
                <a:rPr lang="hu-HU" sz="3600" baseline="30000" dirty="0" smtClean="0">
                  <a:solidFill>
                    <a:schemeClr val="bg1"/>
                  </a:solidFill>
                  <a:latin typeface="Myriad Pro" pitchFamily="34" charset="0"/>
                </a:rPr>
                <a:t> </a:t>
              </a:r>
            </a:p>
            <a:p>
              <a:pPr algn="ctr"/>
              <a:r>
                <a:rPr lang="hu-HU" sz="3600" baseline="30000" dirty="0" err="1" smtClean="0">
                  <a:solidFill>
                    <a:schemeClr val="bg1"/>
                  </a:solidFill>
                  <a:latin typeface="Myriad Pro" pitchFamily="34" charset="0"/>
                </a:rPr>
                <a:t>Geometricumot</a:t>
              </a:r>
              <a:r>
                <a:rPr lang="hu-HU" sz="3600" baseline="30000" dirty="0" smtClean="0">
                  <a:solidFill>
                    <a:schemeClr val="bg1"/>
                  </a:solidFill>
                  <a:latin typeface="Myriad Pro" pitchFamily="34" charset="0"/>
                </a:rPr>
                <a:t> </a:t>
              </a:r>
              <a:br>
                <a:rPr lang="hu-HU" sz="3600" baseline="30000" dirty="0" smtClean="0">
                  <a:solidFill>
                    <a:schemeClr val="bg1"/>
                  </a:solidFill>
                  <a:latin typeface="Myriad Pro" pitchFamily="34" charset="0"/>
                </a:rPr>
              </a:br>
              <a:r>
                <a:rPr lang="hu-HU" sz="3600" baseline="30000" dirty="0" smtClean="0">
                  <a:solidFill>
                    <a:schemeClr val="bg1"/>
                  </a:solidFill>
                  <a:latin typeface="Myriad Pro" pitchFamily="34" charset="0"/>
                </a:rPr>
                <a:t>összevonták, előbb </a:t>
              </a:r>
              <a:br>
                <a:rPr lang="hu-HU" sz="3600" baseline="30000" dirty="0" smtClean="0">
                  <a:solidFill>
                    <a:schemeClr val="bg1"/>
                  </a:solidFill>
                  <a:latin typeface="Myriad Pro" pitchFamily="34" charset="0"/>
                </a:rPr>
              </a:br>
              <a:r>
                <a:rPr lang="hu-HU" sz="3600" baseline="30000" dirty="0" smtClean="0">
                  <a:solidFill>
                    <a:schemeClr val="bg1"/>
                  </a:solidFill>
                  <a:latin typeface="Myriad Pro" pitchFamily="34" charset="0"/>
                </a:rPr>
                <a:t>Joseph </a:t>
              </a:r>
              <a:r>
                <a:rPr lang="hu-HU" sz="3600" baseline="30000" dirty="0" err="1" smtClean="0">
                  <a:solidFill>
                    <a:schemeClr val="bg1"/>
                  </a:solidFill>
                  <a:latin typeface="Myriad Pro" pitchFamily="34" charset="0"/>
                </a:rPr>
                <a:t>Industrieschule</a:t>
              </a:r>
              <a:r>
                <a:rPr lang="hu-HU" sz="3600" baseline="30000" dirty="0" smtClean="0">
                  <a:solidFill>
                    <a:schemeClr val="bg1"/>
                  </a:solidFill>
                  <a:latin typeface="Myriad Pro" pitchFamily="34" charset="0"/>
                </a:rPr>
                <a:t>, </a:t>
              </a:r>
              <a:br>
                <a:rPr lang="hu-HU" sz="3600" baseline="30000" dirty="0" smtClean="0">
                  <a:solidFill>
                    <a:schemeClr val="bg1"/>
                  </a:solidFill>
                  <a:latin typeface="Myriad Pro" pitchFamily="34" charset="0"/>
                </a:rPr>
              </a:br>
              <a:r>
                <a:rPr lang="hu-HU" sz="3600" b="1" baseline="30000" dirty="0" smtClean="0">
                  <a:solidFill>
                    <a:schemeClr val="bg1"/>
                  </a:solidFill>
                  <a:latin typeface="Myriad Pro" pitchFamily="34" charset="0"/>
                </a:rPr>
                <a:t>majd 1856-tól </a:t>
              </a:r>
              <a:r>
                <a:rPr lang="hu-HU" sz="3600" baseline="30000" dirty="0" smtClean="0">
                  <a:solidFill>
                    <a:schemeClr val="bg1"/>
                  </a:solidFill>
                  <a:latin typeface="Myriad Pro" pitchFamily="34" charset="0"/>
                </a:rPr>
                <a:t/>
              </a:r>
              <a:br>
                <a:rPr lang="hu-HU" sz="3600" baseline="30000" dirty="0" smtClean="0">
                  <a:solidFill>
                    <a:schemeClr val="bg1"/>
                  </a:solidFill>
                  <a:latin typeface="Myriad Pro" pitchFamily="34" charset="0"/>
                </a:rPr>
              </a:br>
              <a:r>
                <a:rPr lang="hu-HU" sz="3600" baseline="30000" dirty="0" smtClean="0">
                  <a:solidFill>
                    <a:schemeClr val="bg1"/>
                  </a:solidFill>
                  <a:latin typeface="Myriad Pro" pitchFamily="34" charset="0"/>
                </a:rPr>
                <a:t>Joseph </a:t>
              </a:r>
              <a:r>
                <a:rPr lang="hu-HU" sz="3600" baseline="30000" dirty="0" err="1" smtClean="0">
                  <a:solidFill>
                    <a:schemeClr val="bg1"/>
                  </a:solidFill>
                  <a:latin typeface="Myriad Pro" pitchFamily="34" charset="0"/>
                </a:rPr>
                <a:t>Polytechnicum</a:t>
              </a:r>
              <a:r>
                <a:rPr lang="hu-HU" sz="3600" baseline="30000" dirty="0" smtClean="0">
                  <a:solidFill>
                    <a:schemeClr val="bg1"/>
                  </a:solidFill>
                  <a:latin typeface="Myriad Pro" pitchFamily="34" charset="0"/>
                </a:rPr>
                <a:t> </a:t>
              </a:r>
            </a:p>
            <a:p>
              <a:pPr algn="ctr"/>
              <a:r>
                <a:rPr lang="hu-HU" sz="3600" baseline="30000" dirty="0" smtClean="0">
                  <a:solidFill>
                    <a:schemeClr val="bg1"/>
                  </a:solidFill>
                  <a:latin typeface="Myriad Pro" pitchFamily="34" charset="0"/>
                </a:rPr>
                <a:t>lett</a:t>
              </a:r>
              <a:endParaRPr lang="en-US" sz="3600" baseline="30000" dirty="0" smtClean="0">
                <a:solidFill>
                  <a:schemeClr val="bg1"/>
                </a:solidFill>
                <a:latin typeface="Myriad Pro" pitchFamily="34" charset="0"/>
              </a:endParaRPr>
            </a:p>
          </p:txBody>
        </p:sp>
      </p:grpSp>
      <p:grpSp>
        <p:nvGrpSpPr>
          <p:cNvPr id="13" name="Csoportba foglalás 12"/>
          <p:cNvGrpSpPr/>
          <p:nvPr/>
        </p:nvGrpSpPr>
        <p:grpSpPr>
          <a:xfrm>
            <a:off x="4143372" y="142852"/>
            <a:ext cx="3724573" cy="3714824"/>
            <a:chOff x="1357290" y="428604"/>
            <a:chExt cx="4429156" cy="4429156"/>
          </a:xfrm>
        </p:grpSpPr>
        <p:pic>
          <p:nvPicPr>
            <p:cNvPr id="14" name="Picture 4" descr="D:\Grafika\Design - BME _ GTK\Web\Elemek\slide_korong_türkiz.png"/>
            <p:cNvPicPr>
              <a:picLocks noChangeAspect="1" noChangeArrowheads="1"/>
            </p:cNvPicPr>
            <p:nvPr/>
          </p:nvPicPr>
          <p:blipFill>
            <a:blip r:embed="rId3"/>
            <a:srcRect/>
            <a:stretch>
              <a:fillRect/>
            </a:stretch>
          </p:blipFill>
          <p:spPr bwMode="auto">
            <a:xfrm>
              <a:off x="1357290" y="428604"/>
              <a:ext cx="4429156" cy="4429156"/>
            </a:xfrm>
            <a:prstGeom prst="rect">
              <a:avLst/>
            </a:prstGeom>
            <a:noFill/>
          </p:spPr>
        </p:pic>
        <p:sp>
          <p:nvSpPr>
            <p:cNvPr id="15" name="Szövegdoboz 14"/>
            <p:cNvSpPr txBox="1"/>
            <p:nvPr/>
          </p:nvSpPr>
          <p:spPr>
            <a:xfrm>
              <a:off x="1357290" y="1110004"/>
              <a:ext cx="4429156" cy="3192549"/>
            </a:xfrm>
            <a:prstGeom prst="rect">
              <a:avLst/>
            </a:prstGeom>
            <a:noFill/>
          </p:spPr>
          <p:txBody>
            <a:bodyPr wrap="square" rtlCol="0">
              <a:spAutoFit/>
            </a:bodyPr>
            <a:lstStyle/>
            <a:p>
              <a:pPr algn="ctr"/>
              <a:r>
                <a:rPr lang="hu-HU" sz="3600" b="1" baseline="30000" dirty="0" smtClean="0">
                  <a:solidFill>
                    <a:schemeClr val="bg1"/>
                  </a:solidFill>
                  <a:latin typeface="Myriad Pro" pitchFamily="34" charset="0"/>
                </a:rPr>
                <a:t>1901-től</a:t>
              </a:r>
            </a:p>
            <a:p>
              <a:pPr algn="ctr"/>
              <a:r>
                <a:rPr lang="hu-HU" sz="3600" baseline="30000" dirty="0" smtClean="0">
                  <a:solidFill>
                    <a:schemeClr val="bg1"/>
                  </a:solidFill>
                  <a:latin typeface="Myriad Pro" pitchFamily="34" charset="0"/>
                </a:rPr>
                <a:t>Adományoztak</a:t>
              </a:r>
            </a:p>
            <a:p>
              <a:pPr algn="ctr"/>
              <a:r>
                <a:rPr lang="hu-HU" sz="3600" baseline="30000" dirty="0" smtClean="0">
                  <a:solidFill>
                    <a:schemeClr val="bg1"/>
                  </a:solidFill>
                  <a:latin typeface="Myriad Pro" pitchFamily="34" charset="0"/>
                </a:rPr>
                <a:t> doktori címet </a:t>
              </a:r>
              <a:br>
                <a:rPr lang="hu-HU" sz="3600" baseline="30000" dirty="0" smtClean="0">
                  <a:solidFill>
                    <a:schemeClr val="bg1"/>
                  </a:solidFill>
                  <a:latin typeface="Myriad Pro" pitchFamily="34" charset="0"/>
                </a:rPr>
              </a:br>
              <a:r>
                <a:rPr lang="hu-HU" sz="3600" baseline="30000" dirty="0" smtClean="0">
                  <a:solidFill>
                    <a:schemeClr val="bg1"/>
                  </a:solidFill>
                  <a:latin typeface="Myriad Pro" pitchFamily="34" charset="0"/>
                </a:rPr>
                <a:t>a Műegyetemen, </a:t>
              </a:r>
            </a:p>
            <a:p>
              <a:pPr algn="ctr"/>
              <a:r>
                <a:rPr lang="hu-HU" sz="3600" baseline="30000" dirty="0" smtClean="0">
                  <a:solidFill>
                    <a:schemeClr val="bg1"/>
                  </a:solidFill>
                  <a:latin typeface="Myriad Pro" pitchFamily="34" charset="0"/>
                </a:rPr>
                <a:t>ekkor kapta meg </a:t>
              </a:r>
            </a:p>
            <a:p>
              <a:pPr algn="ctr"/>
              <a:r>
                <a:rPr lang="hu-HU" sz="3600" baseline="30000" dirty="0" smtClean="0">
                  <a:solidFill>
                    <a:schemeClr val="bg1"/>
                  </a:solidFill>
                  <a:latin typeface="Myriad Pro" pitchFamily="34" charset="0"/>
                </a:rPr>
                <a:t>az összes </a:t>
              </a:r>
            </a:p>
            <a:p>
              <a:pPr algn="ctr"/>
              <a:r>
                <a:rPr lang="hu-HU" sz="3600" baseline="30000" dirty="0" smtClean="0">
                  <a:solidFill>
                    <a:schemeClr val="bg1"/>
                  </a:solidFill>
                  <a:latin typeface="Myriad Pro" pitchFamily="34" charset="0"/>
                </a:rPr>
                <a:t>egyetemi jogot</a:t>
              </a:r>
              <a:endParaRPr lang="en-US" sz="3600" baseline="30000" dirty="0" smtClean="0">
                <a:solidFill>
                  <a:schemeClr val="bg1"/>
                </a:solidFill>
                <a:latin typeface="Myriad Pro" pitchFamily="34" charset="0"/>
              </a:endParaRPr>
            </a:p>
          </p:txBody>
        </p:sp>
      </p:grpSp>
      <p:grpSp>
        <p:nvGrpSpPr>
          <p:cNvPr id="23" name="Csoportba foglalás 22"/>
          <p:cNvGrpSpPr/>
          <p:nvPr/>
        </p:nvGrpSpPr>
        <p:grpSpPr>
          <a:xfrm>
            <a:off x="5786446" y="3929066"/>
            <a:ext cx="2786081" cy="2789122"/>
            <a:chOff x="5572131" y="3724277"/>
            <a:chExt cx="3062310" cy="3062309"/>
          </a:xfrm>
        </p:grpSpPr>
        <p:pic>
          <p:nvPicPr>
            <p:cNvPr id="24" name="Picture 4" descr="D:\Grafika\Design - BME _ GTK\Web\Elemek\slide_korong_türkiz.png"/>
            <p:cNvPicPr>
              <a:picLocks noChangeAspect="1" noChangeArrowheads="1"/>
            </p:cNvPicPr>
            <p:nvPr/>
          </p:nvPicPr>
          <p:blipFill>
            <a:blip r:embed="rId3"/>
            <a:srcRect/>
            <a:stretch>
              <a:fillRect/>
            </a:stretch>
          </p:blipFill>
          <p:spPr bwMode="auto">
            <a:xfrm>
              <a:off x="5572131" y="3724277"/>
              <a:ext cx="3062309" cy="3062309"/>
            </a:xfrm>
            <a:prstGeom prst="rect">
              <a:avLst/>
            </a:prstGeom>
            <a:noFill/>
          </p:spPr>
        </p:pic>
        <p:sp>
          <p:nvSpPr>
            <p:cNvPr id="25" name="Szövegdoboz 24"/>
            <p:cNvSpPr txBox="1"/>
            <p:nvPr/>
          </p:nvSpPr>
          <p:spPr>
            <a:xfrm>
              <a:off x="5575307" y="4074043"/>
              <a:ext cx="3059134" cy="2410916"/>
            </a:xfrm>
            <a:prstGeom prst="rect">
              <a:avLst/>
            </a:prstGeom>
            <a:noFill/>
          </p:spPr>
          <p:txBody>
            <a:bodyPr wrap="square" rtlCol="0">
              <a:spAutoFit/>
            </a:bodyPr>
            <a:lstStyle/>
            <a:p>
              <a:pPr algn="ctr"/>
              <a:r>
                <a:rPr lang="en-US" sz="3600" b="1" baseline="30000" dirty="0" smtClean="0">
                  <a:solidFill>
                    <a:schemeClr val="bg1"/>
                  </a:solidFill>
                  <a:latin typeface="Myriad Pro" pitchFamily="34" charset="0"/>
                </a:rPr>
                <a:t>1910-ben</a:t>
              </a:r>
            </a:p>
            <a:p>
              <a:pPr algn="ctr"/>
              <a:r>
                <a:rPr lang="en-US" sz="3600" baseline="30000" dirty="0" err="1" smtClean="0">
                  <a:solidFill>
                    <a:schemeClr val="bg1"/>
                  </a:solidFill>
                </a:rPr>
                <a:t>átadták</a:t>
              </a:r>
              <a:r>
                <a:rPr lang="en-US" sz="3600" baseline="30000" dirty="0" smtClean="0">
                  <a:solidFill>
                    <a:schemeClr val="bg1"/>
                  </a:solidFill>
                </a:rPr>
                <a:t> </a:t>
              </a:r>
              <a:r>
                <a:rPr lang="en-US" sz="3600" baseline="30000" dirty="0" err="1" smtClean="0">
                  <a:solidFill>
                    <a:schemeClr val="bg1"/>
                  </a:solidFill>
                </a:rPr>
                <a:t>az</a:t>
              </a:r>
              <a:r>
                <a:rPr lang="en-US" sz="3600" baseline="30000" dirty="0" smtClean="0">
                  <a:solidFill>
                    <a:schemeClr val="bg1"/>
                  </a:solidFill>
                </a:rPr>
                <a:t> </a:t>
              </a:r>
              <a:r>
                <a:rPr lang="en-US" sz="3600" baseline="30000" dirty="0" err="1" smtClean="0">
                  <a:solidFill>
                    <a:schemeClr val="bg1"/>
                  </a:solidFill>
                </a:rPr>
                <a:t>egyetemünk</a:t>
              </a:r>
              <a:r>
                <a:rPr lang="en-US" sz="3600" baseline="30000" dirty="0" smtClean="0">
                  <a:solidFill>
                    <a:schemeClr val="bg1"/>
                  </a:solidFill>
                </a:rPr>
                <a:t> </a:t>
              </a:r>
              <a:r>
                <a:rPr lang="en-US" sz="3600" baseline="30000" dirty="0" err="1" smtClean="0">
                  <a:solidFill>
                    <a:schemeClr val="bg1"/>
                  </a:solidFill>
                </a:rPr>
                <a:t>jelképének</a:t>
              </a:r>
              <a:r>
                <a:rPr lang="en-US" sz="3600" baseline="30000" dirty="0" smtClean="0">
                  <a:solidFill>
                    <a:schemeClr val="bg1"/>
                  </a:solidFill>
                </a:rPr>
                <a:t> </a:t>
              </a:r>
              <a:br>
                <a:rPr lang="en-US" sz="3600" baseline="30000" dirty="0" smtClean="0">
                  <a:solidFill>
                    <a:schemeClr val="bg1"/>
                  </a:solidFill>
                </a:rPr>
              </a:br>
              <a:r>
                <a:rPr lang="en-US" sz="3600" baseline="30000" dirty="0" err="1" smtClean="0">
                  <a:solidFill>
                    <a:schemeClr val="bg1"/>
                  </a:solidFill>
                </a:rPr>
                <a:t>számító</a:t>
              </a:r>
              <a:r>
                <a:rPr lang="en-US" sz="3600" baseline="30000" dirty="0" smtClean="0">
                  <a:solidFill>
                    <a:schemeClr val="bg1"/>
                  </a:solidFill>
                </a:rPr>
                <a:t> </a:t>
              </a:r>
              <a:br>
                <a:rPr lang="en-US" sz="3600" baseline="30000" dirty="0" smtClean="0">
                  <a:solidFill>
                    <a:schemeClr val="bg1"/>
                  </a:solidFill>
                </a:rPr>
              </a:br>
              <a:r>
                <a:rPr lang="en-US" sz="3600" baseline="30000" dirty="0" smtClean="0">
                  <a:solidFill>
                    <a:schemeClr val="bg1"/>
                  </a:solidFill>
                </a:rPr>
                <a:t>„K” </a:t>
              </a:r>
              <a:r>
                <a:rPr lang="en-US" sz="3600" baseline="30000" dirty="0" err="1" smtClean="0">
                  <a:solidFill>
                    <a:schemeClr val="bg1"/>
                  </a:solidFill>
                </a:rPr>
                <a:t>épületet</a:t>
              </a:r>
              <a:endParaRPr lang="en-US" sz="3600" baseline="30000" dirty="0" smtClean="0">
                <a:solidFill>
                  <a:schemeClr val="bg1"/>
                </a:solidFill>
              </a:endParaRPr>
            </a:p>
          </p:txBody>
        </p:sp>
      </p:grpSp>
    </p:spTree>
  </p:cSld>
  <p:clrMapOvr>
    <a:masterClrMapping/>
  </p:clrMapOvr>
  <p:transition>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Egyenes összekötő 22"/>
          <p:cNvCxnSpPr/>
          <p:nvPr/>
        </p:nvCxnSpPr>
        <p:spPr>
          <a:xfrm>
            <a:off x="3857620" y="2000240"/>
            <a:ext cx="1000132" cy="428628"/>
          </a:xfrm>
          <a:prstGeom prst="line">
            <a:avLst/>
          </a:prstGeom>
          <a:ln w="127000">
            <a:solidFill>
              <a:srgbClr val="5CDECC"/>
            </a:solidFill>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a:xfrm>
            <a:off x="8215338" y="4214818"/>
            <a:ext cx="785818" cy="642942"/>
          </a:xfrm>
          <a:prstGeom prst="line">
            <a:avLst/>
          </a:prstGeom>
          <a:ln w="127000">
            <a:solidFill>
              <a:srgbClr val="5CDE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Ellipszis 11"/>
          <p:cNvSpPr/>
          <p:nvPr/>
        </p:nvSpPr>
        <p:spPr>
          <a:xfrm>
            <a:off x="2500298" y="3643314"/>
            <a:ext cx="3786214" cy="3786214"/>
          </a:xfrm>
          <a:prstGeom prst="ellipse">
            <a:avLst/>
          </a:prstGeom>
          <a:blipFill dpi="0" rotWithShape="1">
            <a:blip r:embed="rId2" cstate="print"/>
            <a:srcRect/>
            <a:stretch>
              <a:fillRect l="-40000" t="-26000" r="-14000" b="1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7" name="Egyenes összekötő 16"/>
          <p:cNvCxnSpPr/>
          <p:nvPr/>
        </p:nvCxnSpPr>
        <p:spPr>
          <a:xfrm rot="5400000" flipH="1" flipV="1">
            <a:off x="1893075" y="2821777"/>
            <a:ext cx="714380" cy="357190"/>
          </a:xfrm>
          <a:prstGeom prst="line">
            <a:avLst/>
          </a:prstGeom>
          <a:ln w="127000">
            <a:solidFill>
              <a:srgbClr val="5CDECC"/>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flipV="1">
            <a:off x="-142908" y="4929198"/>
            <a:ext cx="857256" cy="428628"/>
          </a:xfrm>
          <a:prstGeom prst="line">
            <a:avLst/>
          </a:prstGeom>
          <a:ln w="127000">
            <a:solidFill>
              <a:srgbClr val="5CDECC"/>
            </a:solidFill>
          </a:ln>
        </p:spPr>
        <p:style>
          <a:lnRef idx="1">
            <a:schemeClr val="accent1"/>
          </a:lnRef>
          <a:fillRef idx="0">
            <a:schemeClr val="accent1"/>
          </a:fillRef>
          <a:effectRef idx="0">
            <a:schemeClr val="accent1"/>
          </a:effectRef>
          <a:fontRef idx="minor">
            <a:schemeClr val="tx1"/>
          </a:fontRef>
        </p:style>
      </p:cxnSp>
      <p:grpSp>
        <p:nvGrpSpPr>
          <p:cNvPr id="6" name="Csoportba foglalás 5"/>
          <p:cNvGrpSpPr/>
          <p:nvPr/>
        </p:nvGrpSpPr>
        <p:grpSpPr>
          <a:xfrm>
            <a:off x="285720" y="3143248"/>
            <a:ext cx="2931998" cy="2931998"/>
            <a:chOff x="5572132" y="3724276"/>
            <a:chExt cx="3062309" cy="3062309"/>
          </a:xfrm>
        </p:grpSpPr>
        <p:pic>
          <p:nvPicPr>
            <p:cNvPr id="7" name="Picture 4" descr="D:\Grafika\Design - BME _ GTK\Web\Elemek\slide_korong_türkiz.png"/>
            <p:cNvPicPr>
              <a:picLocks noChangeAspect="1" noChangeArrowheads="1"/>
            </p:cNvPicPr>
            <p:nvPr/>
          </p:nvPicPr>
          <p:blipFill>
            <a:blip r:embed="rId3"/>
            <a:srcRect/>
            <a:stretch>
              <a:fillRect/>
            </a:stretch>
          </p:blipFill>
          <p:spPr bwMode="auto">
            <a:xfrm>
              <a:off x="5572132" y="3724276"/>
              <a:ext cx="3062309" cy="3062309"/>
            </a:xfrm>
            <a:prstGeom prst="rect">
              <a:avLst/>
            </a:prstGeom>
            <a:noFill/>
          </p:spPr>
        </p:pic>
        <p:sp>
          <p:nvSpPr>
            <p:cNvPr id="8" name="Szövegdoboz 7"/>
            <p:cNvSpPr txBox="1"/>
            <p:nvPr/>
          </p:nvSpPr>
          <p:spPr>
            <a:xfrm>
              <a:off x="5575307" y="4148656"/>
              <a:ext cx="3059134" cy="2410916"/>
            </a:xfrm>
            <a:prstGeom prst="rect">
              <a:avLst/>
            </a:prstGeom>
            <a:noFill/>
          </p:spPr>
          <p:txBody>
            <a:bodyPr wrap="square" rtlCol="0">
              <a:spAutoFit/>
            </a:bodyPr>
            <a:lstStyle/>
            <a:p>
              <a:pPr algn="ctr"/>
              <a:r>
                <a:rPr lang="en-US" sz="3600" b="1" baseline="30000" dirty="0" smtClean="0">
                  <a:solidFill>
                    <a:schemeClr val="bg1"/>
                  </a:solidFill>
                  <a:latin typeface="Myriad Pro" pitchFamily="34" charset="0"/>
                </a:rPr>
                <a:t>1912-ben</a:t>
              </a:r>
            </a:p>
            <a:p>
              <a:pPr algn="ctr"/>
              <a:r>
                <a:rPr lang="en-US" sz="3600" baseline="30000" dirty="0" err="1" smtClean="0">
                  <a:solidFill>
                    <a:schemeClr val="bg1"/>
                  </a:solidFill>
                  <a:latin typeface="Myriad Pro" pitchFamily="34" charset="0"/>
                </a:rPr>
                <a:t>közgazdaság</a:t>
              </a:r>
              <a:r>
                <a:rPr lang="en-US" sz="3600" baseline="30000" dirty="0" smtClean="0">
                  <a:solidFill>
                    <a:schemeClr val="bg1"/>
                  </a:solidFill>
                  <a:latin typeface="Myriad Pro" pitchFamily="34" charset="0"/>
                </a:rPr>
                <a:t>-</a:t>
              </a:r>
              <a:br>
                <a:rPr lang="en-US" sz="3600" baseline="30000" dirty="0" smtClean="0">
                  <a:solidFill>
                    <a:schemeClr val="bg1"/>
                  </a:solidFill>
                  <a:latin typeface="Myriad Pro" pitchFamily="34" charset="0"/>
                </a:rPr>
              </a:br>
              <a:r>
                <a:rPr lang="en-US" sz="3600" baseline="30000" dirty="0" err="1" smtClean="0">
                  <a:solidFill>
                    <a:schemeClr val="bg1"/>
                  </a:solidFill>
                  <a:latin typeface="Myriad Pro" pitchFamily="34" charset="0"/>
                </a:rPr>
                <a:t>tudományi</a:t>
              </a:r>
              <a:r>
                <a:rPr lang="en-US" sz="3600" baseline="30000" dirty="0" smtClean="0">
                  <a:solidFill>
                    <a:schemeClr val="bg1"/>
                  </a:solidFill>
                  <a:latin typeface="Myriad Pro" pitchFamily="34" charset="0"/>
                </a:rPr>
                <a:t> </a:t>
              </a:r>
              <a:r>
                <a:rPr lang="en-US" sz="3600" baseline="30000" dirty="0" err="1" smtClean="0">
                  <a:solidFill>
                    <a:schemeClr val="bg1"/>
                  </a:solidFill>
                  <a:latin typeface="Myriad Pro" pitchFamily="34" charset="0"/>
                </a:rPr>
                <a:t>képzés</a:t>
              </a:r>
              <a:r>
                <a:rPr lang="en-US" sz="3600" baseline="30000" dirty="0" smtClean="0">
                  <a:solidFill>
                    <a:schemeClr val="bg1"/>
                  </a:solidFill>
                  <a:latin typeface="Myriad Pro" pitchFamily="34" charset="0"/>
                </a:rPr>
                <a:t> indult </a:t>
              </a:r>
              <a:endParaRPr lang="hu-HU" sz="3600" baseline="30000" dirty="0" smtClean="0">
                <a:solidFill>
                  <a:schemeClr val="bg1"/>
                </a:solidFill>
                <a:latin typeface="Myriad Pro" pitchFamily="34" charset="0"/>
              </a:endParaRPr>
            </a:p>
            <a:p>
              <a:pPr algn="ctr"/>
              <a:r>
                <a:rPr lang="en-US" sz="3600" baseline="30000" dirty="0" err="1" smtClean="0">
                  <a:solidFill>
                    <a:schemeClr val="bg1"/>
                  </a:solidFill>
                  <a:latin typeface="Myriad Pro" pitchFamily="34" charset="0"/>
                </a:rPr>
                <a:t>posztgraduális</a:t>
              </a:r>
              <a:r>
                <a:rPr lang="en-US" sz="3600" baseline="30000" dirty="0" smtClean="0">
                  <a:solidFill>
                    <a:schemeClr val="bg1"/>
                  </a:solidFill>
                  <a:latin typeface="Myriad Pro" pitchFamily="34" charset="0"/>
                </a:rPr>
                <a:t> </a:t>
              </a:r>
              <a:br>
                <a:rPr lang="en-US" sz="3600" baseline="30000" dirty="0" smtClean="0">
                  <a:solidFill>
                    <a:schemeClr val="bg1"/>
                  </a:solidFill>
                  <a:latin typeface="Myriad Pro" pitchFamily="34" charset="0"/>
                </a:rPr>
              </a:br>
              <a:r>
                <a:rPr lang="en-US" sz="3600" baseline="30000" dirty="0" err="1" smtClean="0">
                  <a:solidFill>
                    <a:schemeClr val="bg1"/>
                  </a:solidFill>
                  <a:latin typeface="Myriad Pro" pitchFamily="34" charset="0"/>
                </a:rPr>
                <a:t>jelleggel</a:t>
              </a:r>
              <a:endParaRPr lang="en-US" sz="3600" baseline="30000" dirty="0" smtClean="0">
                <a:solidFill>
                  <a:schemeClr val="bg1"/>
                </a:solidFill>
                <a:latin typeface="Myriad Pro" pitchFamily="34" charset="0"/>
              </a:endParaRPr>
            </a:p>
          </p:txBody>
        </p:sp>
      </p:grpSp>
      <p:grpSp>
        <p:nvGrpSpPr>
          <p:cNvPr id="9" name="Csoportba foglalás 8"/>
          <p:cNvGrpSpPr/>
          <p:nvPr/>
        </p:nvGrpSpPr>
        <p:grpSpPr>
          <a:xfrm>
            <a:off x="1428728" y="428604"/>
            <a:ext cx="2928958" cy="2503370"/>
            <a:chOff x="5575307" y="3873503"/>
            <a:chExt cx="3059134" cy="2614631"/>
          </a:xfrm>
        </p:grpSpPr>
        <p:pic>
          <p:nvPicPr>
            <p:cNvPr id="10" name="Picture 4" descr="D:\Grafika\Design - BME _ GTK\Web\Elemek\slide_korong_türkiz.png"/>
            <p:cNvPicPr>
              <a:picLocks noChangeAspect="1" noChangeArrowheads="1"/>
            </p:cNvPicPr>
            <p:nvPr/>
          </p:nvPicPr>
          <p:blipFill>
            <a:blip r:embed="rId3"/>
            <a:srcRect/>
            <a:stretch>
              <a:fillRect/>
            </a:stretch>
          </p:blipFill>
          <p:spPr bwMode="auto">
            <a:xfrm>
              <a:off x="5795971" y="3873503"/>
              <a:ext cx="2614631" cy="2614631"/>
            </a:xfrm>
            <a:prstGeom prst="rect">
              <a:avLst/>
            </a:prstGeom>
            <a:noFill/>
          </p:spPr>
        </p:pic>
        <p:sp>
          <p:nvSpPr>
            <p:cNvPr id="11" name="Szövegdoboz 10"/>
            <p:cNvSpPr txBox="1"/>
            <p:nvPr/>
          </p:nvSpPr>
          <p:spPr>
            <a:xfrm>
              <a:off x="5575307" y="4470407"/>
              <a:ext cx="3059134" cy="1639423"/>
            </a:xfrm>
            <a:prstGeom prst="rect">
              <a:avLst/>
            </a:prstGeom>
            <a:noFill/>
          </p:spPr>
          <p:txBody>
            <a:bodyPr wrap="square" rtlCol="0">
              <a:spAutoFit/>
            </a:bodyPr>
            <a:lstStyle/>
            <a:p>
              <a:pPr algn="ctr"/>
              <a:r>
                <a:rPr lang="en-US" sz="3600" b="1" baseline="30000" dirty="0" smtClean="0">
                  <a:solidFill>
                    <a:schemeClr val="bg1"/>
                  </a:solidFill>
                  <a:latin typeface="Myriad Pro" pitchFamily="34" charset="0"/>
                </a:rPr>
                <a:t>1914-ben</a:t>
              </a:r>
            </a:p>
            <a:p>
              <a:pPr algn="ctr"/>
              <a:r>
                <a:rPr lang="en-US" sz="3600" baseline="30000" dirty="0" err="1" smtClean="0">
                  <a:solidFill>
                    <a:schemeClr val="bg1"/>
                  </a:solidFill>
                  <a:latin typeface="Myriad Pro" pitchFamily="34" charset="0"/>
                </a:rPr>
                <a:t>Közgazdasági</a:t>
              </a:r>
              <a:r>
                <a:rPr lang="en-US" sz="3600" baseline="30000" dirty="0" smtClean="0">
                  <a:solidFill>
                    <a:schemeClr val="bg1"/>
                  </a:solidFill>
                  <a:latin typeface="Myriad Pro" pitchFamily="34" charset="0"/>
                </a:rPr>
                <a:t> </a:t>
              </a:r>
              <a:r>
                <a:rPr lang="en-US" sz="3600" baseline="30000" dirty="0" err="1" smtClean="0">
                  <a:solidFill>
                    <a:schemeClr val="bg1"/>
                  </a:solidFill>
                  <a:latin typeface="Myriad Pro" pitchFamily="34" charset="0"/>
                </a:rPr>
                <a:t>Osztályt</a:t>
              </a:r>
              <a:r>
                <a:rPr lang="en-US" sz="3600" baseline="30000" dirty="0" smtClean="0">
                  <a:solidFill>
                    <a:schemeClr val="bg1"/>
                  </a:solidFill>
                  <a:latin typeface="Myriad Pro" pitchFamily="34" charset="0"/>
                </a:rPr>
                <a:t> </a:t>
              </a:r>
              <a:br>
                <a:rPr lang="en-US" sz="3600" baseline="30000" dirty="0" smtClean="0">
                  <a:solidFill>
                    <a:schemeClr val="bg1"/>
                  </a:solidFill>
                  <a:latin typeface="Myriad Pro" pitchFamily="34" charset="0"/>
                </a:rPr>
              </a:br>
              <a:r>
                <a:rPr lang="en-US" sz="3600" baseline="30000" dirty="0" err="1" smtClean="0">
                  <a:solidFill>
                    <a:schemeClr val="bg1"/>
                  </a:solidFill>
                  <a:latin typeface="Myriad Pro" pitchFamily="34" charset="0"/>
                </a:rPr>
                <a:t>hoztak</a:t>
              </a:r>
              <a:r>
                <a:rPr lang="en-US" sz="3600" baseline="30000" dirty="0" smtClean="0">
                  <a:solidFill>
                    <a:schemeClr val="bg1"/>
                  </a:solidFill>
                  <a:latin typeface="Myriad Pro" pitchFamily="34" charset="0"/>
                </a:rPr>
                <a:t> </a:t>
              </a:r>
              <a:r>
                <a:rPr lang="en-US" sz="3600" baseline="30000" dirty="0" err="1" smtClean="0">
                  <a:solidFill>
                    <a:schemeClr val="bg1"/>
                  </a:solidFill>
                  <a:latin typeface="Myriad Pro" pitchFamily="34" charset="0"/>
                </a:rPr>
                <a:t>létre</a:t>
              </a:r>
              <a:endParaRPr lang="en-US" sz="3600" baseline="30000" dirty="0" smtClean="0">
                <a:solidFill>
                  <a:schemeClr val="bg1"/>
                </a:solidFill>
                <a:latin typeface="Myriad Pro" pitchFamily="34" charset="0"/>
              </a:endParaRPr>
            </a:p>
          </p:txBody>
        </p:sp>
      </p:grpSp>
      <p:grpSp>
        <p:nvGrpSpPr>
          <p:cNvPr id="13" name="Csoportba foglalás 12"/>
          <p:cNvGrpSpPr/>
          <p:nvPr/>
        </p:nvGrpSpPr>
        <p:grpSpPr>
          <a:xfrm>
            <a:off x="4500562" y="714356"/>
            <a:ext cx="4500596" cy="4500596"/>
            <a:chOff x="1361493" y="138649"/>
            <a:chExt cx="4765390" cy="4765390"/>
          </a:xfrm>
        </p:grpSpPr>
        <p:pic>
          <p:nvPicPr>
            <p:cNvPr id="14" name="Picture 4" descr="D:\Grafika\Design - BME _ GTK\Web\Elemek\slide_korong_türkiz.png"/>
            <p:cNvPicPr>
              <a:picLocks noChangeAspect="1" noChangeArrowheads="1"/>
            </p:cNvPicPr>
            <p:nvPr/>
          </p:nvPicPr>
          <p:blipFill>
            <a:blip r:embed="rId3"/>
            <a:srcRect/>
            <a:stretch>
              <a:fillRect/>
            </a:stretch>
          </p:blipFill>
          <p:spPr bwMode="auto">
            <a:xfrm>
              <a:off x="1361493" y="138649"/>
              <a:ext cx="4765390" cy="4765390"/>
            </a:xfrm>
            <a:prstGeom prst="rect">
              <a:avLst/>
            </a:prstGeom>
            <a:noFill/>
          </p:spPr>
        </p:pic>
        <p:sp>
          <p:nvSpPr>
            <p:cNvPr id="15" name="Szövegdoboz 14"/>
            <p:cNvSpPr txBox="1"/>
            <p:nvPr/>
          </p:nvSpPr>
          <p:spPr>
            <a:xfrm>
              <a:off x="1588416" y="895060"/>
              <a:ext cx="4286280" cy="3617320"/>
            </a:xfrm>
            <a:prstGeom prst="rect">
              <a:avLst/>
            </a:prstGeom>
            <a:noFill/>
          </p:spPr>
          <p:txBody>
            <a:bodyPr wrap="square" rtlCol="0">
              <a:spAutoFit/>
            </a:bodyPr>
            <a:lstStyle/>
            <a:p>
              <a:pPr algn="ctr"/>
              <a:r>
                <a:rPr lang="en-US" sz="3600" b="1" baseline="30000" dirty="0" smtClean="0">
                  <a:solidFill>
                    <a:schemeClr val="bg1"/>
                  </a:solidFill>
                  <a:latin typeface="Myriad Pro" pitchFamily="34" charset="0"/>
                </a:rPr>
                <a:t>1934-ben</a:t>
              </a:r>
            </a:p>
            <a:p>
              <a:pPr algn="ctr"/>
              <a:r>
                <a:rPr lang="hu-HU" sz="3600" baseline="30000" dirty="0" smtClean="0">
                  <a:solidFill>
                    <a:schemeClr val="bg1"/>
                  </a:solidFill>
                  <a:latin typeface="Myriad Pro" pitchFamily="34" charset="0"/>
                </a:rPr>
                <a:t>újabb szervezeti </a:t>
              </a:r>
            </a:p>
            <a:p>
              <a:pPr algn="ctr"/>
              <a:r>
                <a:rPr lang="hu-HU" sz="3600" baseline="30000" dirty="0" smtClean="0">
                  <a:solidFill>
                    <a:schemeClr val="bg1"/>
                  </a:solidFill>
                  <a:latin typeface="Myriad Pro" pitchFamily="34" charset="0"/>
                </a:rPr>
                <a:t>átalakítások során </a:t>
              </a:r>
            </a:p>
            <a:p>
              <a:pPr algn="ctr"/>
              <a:r>
                <a:rPr lang="hu-HU" sz="3600" baseline="30000" dirty="0" smtClean="0">
                  <a:solidFill>
                    <a:schemeClr val="bg1"/>
                  </a:solidFill>
                  <a:latin typeface="Myriad Pro" pitchFamily="34" charset="0"/>
                </a:rPr>
                <a:t>89 tanszékével egyetemünk a legnagyobb hazai felsőoktatási </a:t>
              </a:r>
            </a:p>
            <a:p>
              <a:pPr algn="ctr"/>
              <a:r>
                <a:rPr lang="hu-HU" sz="3600" baseline="30000" dirty="0" smtClean="0">
                  <a:solidFill>
                    <a:schemeClr val="bg1"/>
                  </a:solidFill>
                  <a:latin typeface="Myriad Pro" pitchFamily="34" charset="0"/>
                </a:rPr>
                <a:t>intézménnyé vált, </a:t>
              </a:r>
              <a:br>
                <a:rPr lang="hu-HU" sz="3600" baseline="30000" dirty="0" smtClean="0">
                  <a:solidFill>
                    <a:schemeClr val="bg1"/>
                  </a:solidFill>
                  <a:latin typeface="Myriad Pro" pitchFamily="34" charset="0"/>
                </a:rPr>
              </a:br>
              <a:r>
                <a:rPr lang="hu-HU" sz="3600" baseline="30000" dirty="0" smtClean="0">
                  <a:solidFill>
                    <a:schemeClr val="bg1"/>
                  </a:solidFill>
                  <a:latin typeface="Myriad Pro" pitchFamily="34" charset="0"/>
                </a:rPr>
                <a:t>a közgazdászok külön </a:t>
              </a:r>
              <a:br>
                <a:rPr lang="hu-HU" sz="3600" baseline="30000" dirty="0" smtClean="0">
                  <a:solidFill>
                    <a:schemeClr val="bg1"/>
                  </a:solidFill>
                  <a:latin typeface="Myriad Pro" pitchFamily="34" charset="0"/>
                </a:rPr>
              </a:br>
              <a:r>
                <a:rPr lang="hu-HU" sz="3600" baseline="30000" dirty="0" smtClean="0">
                  <a:solidFill>
                    <a:schemeClr val="bg1"/>
                  </a:solidFill>
                  <a:latin typeface="Myriad Pro" pitchFamily="34" charset="0"/>
                </a:rPr>
                <a:t>karra kerültek</a:t>
              </a:r>
            </a:p>
          </p:txBody>
        </p:sp>
      </p:grpSp>
    </p:spTree>
  </p:cSld>
  <p:clrMapOvr>
    <a:masterClrMapping/>
  </p:clrMapOvr>
  <p:transition>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Egyenes összekötő 25"/>
          <p:cNvCxnSpPr/>
          <p:nvPr/>
        </p:nvCxnSpPr>
        <p:spPr>
          <a:xfrm flipV="1">
            <a:off x="4143372" y="3071810"/>
            <a:ext cx="857256" cy="357190"/>
          </a:xfrm>
          <a:prstGeom prst="line">
            <a:avLst/>
          </a:prstGeom>
          <a:ln w="127000">
            <a:solidFill>
              <a:srgbClr val="5CDECC"/>
            </a:solidFill>
          </a:ln>
        </p:spPr>
        <p:style>
          <a:lnRef idx="1">
            <a:schemeClr val="accent1"/>
          </a:lnRef>
          <a:fillRef idx="0">
            <a:schemeClr val="accent1"/>
          </a:fillRef>
          <a:effectRef idx="0">
            <a:schemeClr val="accent1"/>
          </a:effectRef>
          <a:fontRef idx="minor">
            <a:schemeClr val="tx1"/>
          </a:fontRef>
        </p:style>
      </p:cxnSp>
      <p:cxnSp>
        <p:nvCxnSpPr>
          <p:cNvPr id="24" name="Egyenes összekötő 23"/>
          <p:cNvCxnSpPr/>
          <p:nvPr/>
        </p:nvCxnSpPr>
        <p:spPr>
          <a:xfrm>
            <a:off x="-357222" y="3429000"/>
            <a:ext cx="1071570" cy="285752"/>
          </a:xfrm>
          <a:prstGeom prst="line">
            <a:avLst/>
          </a:prstGeom>
          <a:ln w="127000">
            <a:solidFill>
              <a:srgbClr val="5CDECC"/>
            </a:solidFill>
          </a:ln>
        </p:spPr>
        <p:style>
          <a:lnRef idx="1">
            <a:schemeClr val="accent1"/>
          </a:lnRef>
          <a:fillRef idx="0">
            <a:schemeClr val="accent1"/>
          </a:fillRef>
          <a:effectRef idx="0">
            <a:schemeClr val="accent1"/>
          </a:effectRef>
          <a:fontRef idx="minor">
            <a:schemeClr val="tx1"/>
          </a:fontRef>
        </p:style>
      </p:cxnSp>
      <p:grpSp>
        <p:nvGrpSpPr>
          <p:cNvPr id="20" name="Csoportba foglalás 12"/>
          <p:cNvGrpSpPr/>
          <p:nvPr/>
        </p:nvGrpSpPr>
        <p:grpSpPr>
          <a:xfrm>
            <a:off x="4643438" y="214290"/>
            <a:ext cx="4286280" cy="4286280"/>
            <a:chOff x="1361493" y="138649"/>
            <a:chExt cx="4765390" cy="4765390"/>
          </a:xfrm>
        </p:grpSpPr>
        <p:pic>
          <p:nvPicPr>
            <p:cNvPr id="21" name="Picture 4" descr="D:\Grafika\Design - BME _ GTK\Web\Elemek\slide_korong_türkiz.png"/>
            <p:cNvPicPr>
              <a:picLocks noChangeAspect="1" noChangeArrowheads="1"/>
            </p:cNvPicPr>
            <p:nvPr/>
          </p:nvPicPr>
          <p:blipFill>
            <a:blip r:embed="rId2"/>
            <a:srcRect/>
            <a:stretch>
              <a:fillRect/>
            </a:stretch>
          </p:blipFill>
          <p:spPr bwMode="auto">
            <a:xfrm>
              <a:off x="1361493" y="138649"/>
              <a:ext cx="4765390" cy="4765390"/>
            </a:xfrm>
            <a:prstGeom prst="rect">
              <a:avLst/>
            </a:prstGeom>
            <a:noFill/>
          </p:spPr>
        </p:pic>
        <p:sp>
          <p:nvSpPr>
            <p:cNvPr id="22" name="Szövegdoboz 21"/>
            <p:cNvSpPr txBox="1"/>
            <p:nvPr/>
          </p:nvSpPr>
          <p:spPr>
            <a:xfrm>
              <a:off x="1588416" y="970701"/>
              <a:ext cx="4286280" cy="3226259"/>
            </a:xfrm>
            <a:prstGeom prst="rect">
              <a:avLst/>
            </a:prstGeom>
            <a:noFill/>
          </p:spPr>
          <p:txBody>
            <a:bodyPr wrap="square" rtlCol="0">
              <a:spAutoFit/>
            </a:bodyPr>
            <a:lstStyle/>
            <a:p>
              <a:pPr algn="ctr"/>
              <a:r>
                <a:rPr lang="en-US" sz="3600" b="1" baseline="30000" dirty="0" smtClean="0">
                  <a:solidFill>
                    <a:schemeClr val="bg1"/>
                  </a:solidFill>
                  <a:latin typeface="Myriad Pro" pitchFamily="34" charset="0"/>
                </a:rPr>
                <a:t>1998-ban</a:t>
              </a:r>
            </a:p>
            <a:p>
              <a:pPr algn="ctr"/>
              <a:r>
                <a:rPr lang="hu-HU" sz="3600" baseline="30000" dirty="0" smtClean="0">
                  <a:solidFill>
                    <a:schemeClr val="bg1"/>
                  </a:solidFill>
                  <a:latin typeface="Myriad Pro" pitchFamily="34" charset="0"/>
                </a:rPr>
                <a:t>a Természettudományi Kar kettéválásával önállósodhatott a Gazdaság- és Társadalomtudományi Kar (GTK és TTK), </a:t>
              </a:r>
              <a:br>
                <a:rPr lang="hu-HU" sz="3600" baseline="30000" dirty="0" smtClean="0">
                  <a:solidFill>
                    <a:schemeClr val="bg1"/>
                  </a:solidFill>
                  <a:latin typeface="Myriad Pro" pitchFamily="34" charset="0"/>
                </a:rPr>
              </a:br>
              <a:r>
                <a:rPr lang="hu-HU" sz="3600" baseline="30000" dirty="0" smtClean="0">
                  <a:solidFill>
                    <a:schemeClr val="bg1"/>
                  </a:solidFill>
                  <a:latin typeface="Myriad Pro" pitchFamily="34" charset="0"/>
                </a:rPr>
                <a:t>azóta nyolc kar működik </a:t>
              </a:r>
              <a:br>
                <a:rPr lang="hu-HU" sz="3600" baseline="30000" dirty="0" smtClean="0">
                  <a:solidFill>
                    <a:schemeClr val="bg1"/>
                  </a:solidFill>
                  <a:latin typeface="Myriad Pro" pitchFamily="34" charset="0"/>
                </a:rPr>
              </a:br>
              <a:r>
                <a:rPr lang="hu-HU" sz="3600" baseline="30000" dirty="0" smtClean="0">
                  <a:solidFill>
                    <a:schemeClr val="bg1"/>
                  </a:solidFill>
                  <a:latin typeface="Myriad Pro" pitchFamily="34" charset="0"/>
                </a:rPr>
                <a:t>az egyetemen</a:t>
              </a:r>
            </a:p>
          </p:txBody>
        </p:sp>
      </p:grpSp>
      <p:sp>
        <p:nvSpPr>
          <p:cNvPr id="23" name="Ellipszis 22"/>
          <p:cNvSpPr/>
          <p:nvPr/>
        </p:nvSpPr>
        <p:spPr>
          <a:xfrm>
            <a:off x="3714744" y="3857628"/>
            <a:ext cx="4143380" cy="4143380"/>
          </a:xfrm>
          <a:prstGeom prst="ellipse">
            <a:avLst/>
          </a:prstGeom>
          <a:blipFill dpi="0" rotWithShape="1">
            <a:blip r:embed="rId3" cstate="print"/>
            <a:srcRect/>
            <a:stretch>
              <a:fillRect l="-30000" t="-6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6" name="Csoportba foglalás 15"/>
          <p:cNvGrpSpPr/>
          <p:nvPr/>
        </p:nvGrpSpPr>
        <p:grpSpPr>
          <a:xfrm>
            <a:off x="285720" y="2000240"/>
            <a:ext cx="4143406" cy="4143406"/>
            <a:chOff x="1361493" y="516854"/>
            <a:chExt cx="4387185" cy="4387185"/>
          </a:xfrm>
        </p:grpSpPr>
        <p:pic>
          <p:nvPicPr>
            <p:cNvPr id="17" name="Picture 4" descr="D:\Grafika\Design - BME _ GTK\Web\Elemek\slide_korong_türkiz.png"/>
            <p:cNvPicPr>
              <a:picLocks noChangeAspect="1" noChangeArrowheads="1"/>
            </p:cNvPicPr>
            <p:nvPr/>
          </p:nvPicPr>
          <p:blipFill>
            <a:blip r:embed="rId2"/>
            <a:srcRect/>
            <a:stretch>
              <a:fillRect/>
            </a:stretch>
          </p:blipFill>
          <p:spPr bwMode="auto">
            <a:xfrm>
              <a:off x="1361493" y="516854"/>
              <a:ext cx="4387185" cy="4387185"/>
            </a:xfrm>
            <a:prstGeom prst="rect">
              <a:avLst/>
            </a:prstGeom>
            <a:noFill/>
          </p:spPr>
        </p:pic>
        <p:sp>
          <p:nvSpPr>
            <p:cNvPr id="18" name="Szövegdoboz 17"/>
            <p:cNvSpPr txBox="1"/>
            <p:nvPr/>
          </p:nvSpPr>
          <p:spPr>
            <a:xfrm>
              <a:off x="1386755" y="1121983"/>
              <a:ext cx="4286280" cy="3226259"/>
            </a:xfrm>
            <a:prstGeom prst="rect">
              <a:avLst/>
            </a:prstGeom>
            <a:noFill/>
          </p:spPr>
          <p:txBody>
            <a:bodyPr wrap="square" rtlCol="0">
              <a:spAutoFit/>
            </a:bodyPr>
            <a:lstStyle/>
            <a:p>
              <a:pPr algn="ctr"/>
              <a:r>
                <a:rPr lang="en-US" sz="3600" b="1" baseline="30000" dirty="0" smtClean="0">
                  <a:solidFill>
                    <a:schemeClr val="bg1"/>
                  </a:solidFill>
                  <a:latin typeface="Myriad Pro" pitchFamily="34" charset="0"/>
                </a:rPr>
                <a:t>1949-ben</a:t>
              </a:r>
            </a:p>
            <a:p>
              <a:pPr algn="ctr"/>
              <a:r>
                <a:rPr lang="hu-HU" sz="3600" baseline="30000" dirty="0" smtClean="0">
                  <a:solidFill>
                    <a:schemeClr val="bg1"/>
                  </a:solidFill>
                  <a:latin typeface="Myriad Pro" pitchFamily="34" charset="0"/>
                </a:rPr>
                <a:t> az intézmény felvette a Budapesti Műszaki </a:t>
              </a:r>
            </a:p>
            <a:p>
              <a:pPr algn="ctr"/>
              <a:r>
                <a:rPr lang="hu-HU" sz="3600" baseline="30000" dirty="0" smtClean="0">
                  <a:solidFill>
                    <a:schemeClr val="bg1"/>
                  </a:solidFill>
                  <a:latin typeface="Myriad Pro" pitchFamily="34" charset="0"/>
                </a:rPr>
                <a:t>Egyetem, </a:t>
              </a:r>
            </a:p>
            <a:p>
              <a:pPr algn="ctr"/>
              <a:r>
                <a:rPr lang="hu-HU" sz="3600" b="1" baseline="30000" dirty="0" smtClean="0">
                  <a:solidFill>
                    <a:schemeClr val="bg1"/>
                  </a:solidFill>
                  <a:latin typeface="Myriad Pro" pitchFamily="34" charset="0"/>
                </a:rPr>
                <a:t>2000-ben pedig </a:t>
              </a:r>
            </a:p>
            <a:p>
              <a:pPr algn="ctr"/>
              <a:r>
                <a:rPr lang="hu-HU" sz="3600" baseline="30000" dirty="0" smtClean="0">
                  <a:solidFill>
                    <a:schemeClr val="bg1"/>
                  </a:solidFill>
                  <a:latin typeface="Myriad Pro" pitchFamily="34" charset="0"/>
                </a:rPr>
                <a:t>a Budapesti Műszaki és </a:t>
              </a:r>
              <a:br>
                <a:rPr lang="hu-HU" sz="3600" baseline="30000" dirty="0" smtClean="0">
                  <a:solidFill>
                    <a:schemeClr val="bg1"/>
                  </a:solidFill>
                  <a:latin typeface="Myriad Pro" pitchFamily="34" charset="0"/>
                </a:rPr>
              </a:br>
              <a:r>
                <a:rPr lang="hu-HU" sz="3600" baseline="30000" dirty="0" smtClean="0">
                  <a:solidFill>
                    <a:schemeClr val="bg1"/>
                  </a:solidFill>
                  <a:latin typeface="Myriad Pro" pitchFamily="34" charset="0"/>
                </a:rPr>
                <a:t>Gazdaságtudományi</a:t>
              </a:r>
            </a:p>
            <a:p>
              <a:pPr algn="ctr"/>
              <a:r>
                <a:rPr lang="hu-HU" sz="3600" baseline="30000" dirty="0" smtClean="0">
                  <a:solidFill>
                    <a:schemeClr val="bg1"/>
                  </a:solidFill>
                  <a:latin typeface="Myriad Pro" pitchFamily="34" charset="0"/>
                </a:rPr>
                <a:t> Egyetem nevet</a:t>
              </a:r>
            </a:p>
          </p:txBody>
        </p:sp>
      </p:grpSp>
    </p:spTree>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p:cNvSpPr>
            <a:spLocks noGrp="1"/>
          </p:cNvSpPr>
          <p:nvPr>
            <p:ph type="title"/>
          </p:nvPr>
        </p:nvSpPr>
        <p:spPr>
          <a:xfrm>
            <a:off x="628650" y="779463"/>
            <a:ext cx="7886700" cy="1325562"/>
          </a:xfrm>
        </p:spPr>
        <p:txBody>
          <a:bodyPr/>
          <a:lstStyle/>
          <a:p>
            <a:pPr algn="ctr" eaLnBrk="1" hangingPunct="1"/>
            <a:r>
              <a:rPr lang="hu-HU" altLang="hu-HU" smtClean="0"/>
              <a:t>Történeti áttekintés</a:t>
            </a:r>
          </a:p>
        </p:txBody>
      </p:sp>
      <p:sp>
        <p:nvSpPr>
          <p:cNvPr id="7171" name="Tartalom helye 2"/>
          <p:cNvSpPr>
            <a:spLocks noGrp="1"/>
          </p:cNvSpPr>
          <p:nvPr>
            <p:ph idx="1"/>
          </p:nvPr>
        </p:nvSpPr>
        <p:spPr>
          <a:xfrm>
            <a:off x="628650" y="2263775"/>
            <a:ext cx="7886700" cy="4351338"/>
          </a:xfrm>
        </p:spPr>
        <p:txBody>
          <a:bodyPr>
            <a:normAutofit fontScale="92500" lnSpcReduction="10000"/>
          </a:bodyPr>
          <a:lstStyle/>
          <a:p>
            <a:pPr eaLnBrk="1" hangingPunct="1">
              <a:defRPr/>
            </a:pPr>
            <a:r>
              <a:rPr lang="hu-HU" altLang="hu-HU" dirty="0" smtClean="0"/>
              <a:t>Közel 120 évet ölel fel ez az időszak</a:t>
            </a:r>
          </a:p>
          <a:p>
            <a:pPr eaLnBrk="1" hangingPunct="1">
              <a:defRPr/>
            </a:pPr>
            <a:r>
              <a:rPr lang="hu-HU" altLang="hu-HU" dirty="0" smtClean="0"/>
              <a:t>A modern magyar sport megszületésének és fejlődésének korszaka</a:t>
            </a:r>
          </a:p>
          <a:p>
            <a:pPr eaLnBrk="1" hangingPunct="1">
              <a:defRPr/>
            </a:pPr>
            <a:r>
              <a:rPr lang="hu-HU" altLang="hu-HU" dirty="0" smtClean="0"/>
              <a:t>Három nagyobb korszakot tekintünk át:</a:t>
            </a:r>
          </a:p>
          <a:p>
            <a:pPr eaLnBrk="1" hangingPunct="1">
              <a:defRPr/>
            </a:pPr>
            <a:r>
              <a:rPr lang="hu-HU" altLang="hu-HU" dirty="0" smtClean="0"/>
              <a:t>Osztrák-Magyar Monarchia kora</a:t>
            </a:r>
          </a:p>
          <a:p>
            <a:pPr eaLnBrk="1" hangingPunct="1">
              <a:defRPr/>
            </a:pPr>
            <a:r>
              <a:rPr lang="hu-HU" altLang="hu-HU" dirty="0" smtClean="0"/>
              <a:t>Horthy-rendszer</a:t>
            </a:r>
          </a:p>
          <a:p>
            <a:pPr eaLnBrk="1" hangingPunct="1">
              <a:defRPr/>
            </a:pPr>
            <a:r>
              <a:rPr lang="hu-HU" altLang="hu-HU" dirty="0" smtClean="0"/>
              <a:t>A magyarországi szocializmus ideje (Rákosi, Kádár)</a:t>
            </a:r>
          </a:p>
          <a:p>
            <a:pPr marL="0" indent="0" eaLnBrk="1" hangingPunct="1">
              <a:buFont typeface="Arial" panose="020B0604020202020204" pitchFamily="34" charset="0"/>
              <a:buNone/>
              <a:defRPr/>
            </a:pPr>
            <a:endParaRPr lang="hu-HU" altLang="hu-HU" dirty="0" smtClean="0"/>
          </a:p>
          <a:p>
            <a:pPr eaLnBrk="1" hangingPunct="1">
              <a:defRPr/>
            </a:pPr>
            <a:endParaRPr lang="hu-HU" altLang="hu-HU" dirty="0" smtClean="0"/>
          </a:p>
        </p:txBody>
      </p:sp>
    </p:spTree>
    <p:extLst>
      <p:ext uri="{BB962C8B-B14F-4D97-AF65-F5344CB8AC3E}">
        <p14:creationId xmlns:p14="http://schemas.microsoft.com/office/powerpoint/2010/main" val="1788335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ím 1"/>
          <p:cNvSpPr>
            <a:spLocks noGrp="1"/>
          </p:cNvSpPr>
          <p:nvPr>
            <p:ph type="title"/>
          </p:nvPr>
        </p:nvSpPr>
        <p:spPr>
          <a:xfrm>
            <a:off x="628650" y="633413"/>
            <a:ext cx="7886700" cy="1325562"/>
          </a:xfrm>
        </p:spPr>
        <p:txBody>
          <a:bodyPr/>
          <a:lstStyle/>
          <a:p>
            <a:pPr algn="ctr" eaLnBrk="1" hangingPunct="1"/>
            <a:r>
              <a:rPr lang="hu-HU" altLang="hu-HU" sz="3200" smtClean="0"/>
              <a:t>Az Osztrák-Magyar Monarchia kora</a:t>
            </a:r>
          </a:p>
        </p:txBody>
      </p:sp>
      <p:sp>
        <p:nvSpPr>
          <p:cNvPr id="8195" name="Tartalom helye 2"/>
          <p:cNvSpPr>
            <a:spLocks noGrp="1"/>
          </p:cNvSpPr>
          <p:nvPr>
            <p:ph idx="1"/>
          </p:nvPr>
        </p:nvSpPr>
        <p:spPr/>
        <p:txBody>
          <a:bodyPr>
            <a:normAutofit fontScale="92500" lnSpcReduction="10000"/>
          </a:bodyPr>
          <a:lstStyle/>
          <a:p>
            <a:pPr eaLnBrk="1" hangingPunct="1"/>
            <a:r>
              <a:rPr lang="hu-HU" altLang="hu-HU" smtClean="0"/>
              <a:t>A modern magyar sport szervezeti feltételeinek kialakulása az Osztrák-Magyar Monarchia korára tehető</a:t>
            </a:r>
          </a:p>
          <a:p>
            <a:pPr eaLnBrk="1" hangingPunct="1"/>
            <a:r>
              <a:rPr lang="hu-HU" altLang="hu-HU" smtClean="0"/>
              <a:t>Ezt az államalakulatot az 1867-es kiegyezés hozza létre</a:t>
            </a:r>
          </a:p>
          <a:p>
            <a:pPr eaLnBrk="1" hangingPunct="1"/>
            <a:r>
              <a:rPr lang="hu-HU" altLang="hu-HU" smtClean="0"/>
              <a:t>Két külön parlament, illetve külön kormányok és miniszterelnökök</a:t>
            </a:r>
          </a:p>
          <a:p>
            <a:pPr eaLnBrk="1" hangingPunct="1"/>
            <a:r>
              <a:rPr lang="hu-HU" altLang="hu-HU" smtClean="0"/>
              <a:t>Közös az uralkodó személye, valamint a pénzügyek, a külügyek és a hadügyek</a:t>
            </a:r>
          </a:p>
        </p:txBody>
      </p:sp>
    </p:spTree>
    <p:extLst>
      <p:ext uri="{BB962C8B-B14F-4D97-AF65-F5344CB8AC3E}">
        <p14:creationId xmlns:p14="http://schemas.microsoft.com/office/powerpoint/2010/main" val="2075988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1"/>
          <p:cNvSpPr>
            <a:spLocks noGrp="1"/>
          </p:cNvSpPr>
          <p:nvPr>
            <p:ph type="title"/>
          </p:nvPr>
        </p:nvSpPr>
        <p:spPr>
          <a:xfrm>
            <a:off x="607194" y="404664"/>
            <a:ext cx="7886700" cy="1325563"/>
          </a:xfrm>
        </p:spPr>
        <p:txBody>
          <a:bodyPr/>
          <a:lstStyle/>
          <a:p>
            <a:pPr algn="ctr" eaLnBrk="1" hangingPunct="1"/>
            <a:r>
              <a:rPr lang="hu-HU" altLang="hu-HU" sz="3600" dirty="0" smtClean="0"/>
              <a:t>A kiegyezés gazdasági hatásai</a:t>
            </a:r>
          </a:p>
        </p:txBody>
      </p:sp>
      <p:sp>
        <p:nvSpPr>
          <p:cNvPr id="9219" name="Tartalom helye 2"/>
          <p:cNvSpPr>
            <a:spLocks noGrp="1"/>
          </p:cNvSpPr>
          <p:nvPr>
            <p:ph idx="1"/>
          </p:nvPr>
        </p:nvSpPr>
        <p:spPr>
          <a:xfrm>
            <a:off x="636414" y="2060848"/>
            <a:ext cx="7886700" cy="4351337"/>
          </a:xfrm>
        </p:spPr>
        <p:txBody>
          <a:bodyPr>
            <a:normAutofit fontScale="92500" lnSpcReduction="20000"/>
          </a:bodyPr>
          <a:lstStyle/>
          <a:p>
            <a:pPr eaLnBrk="1" hangingPunct="1"/>
            <a:r>
              <a:rPr lang="hu-HU" altLang="hu-HU" dirty="0" smtClean="0"/>
              <a:t>Jelentős tőkebeáramlás, polgári fejlődés útja</a:t>
            </a:r>
          </a:p>
          <a:p>
            <a:pPr eaLnBrk="1" hangingPunct="1"/>
            <a:r>
              <a:rPr lang="hu-HU" altLang="hu-HU" dirty="0" smtClean="0"/>
              <a:t>Politikai nyugalom, gazdasági biztonság</a:t>
            </a:r>
          </a:p>
          <a:p>
            <a:pPr eaLnBrk="1" hangingPunct="1"/>
            <a:r>
              <a:rPr lang="hu-HU" altLang="hu-HU" dirty="0" smtClean="0"/>
              <a:t>Gazdaságpolitika – iparfejlesztési törvények</a:t>
            </a:r>
          </a:p>
          <a:p>
            <a:pPr eaLnBrk="1" hangingPunct="1"/>
            <a:r>
              <a:rPr lang="hu-HU" altLang="hu-HU" dirty="0" smtClean="0"/>
              <a:t>A mezőgazdaság, élelmiszeripar, vaskohászat és a gépgyártás is jelentős fejlődést mutatott</a:t>
            </a:r>
          </a:p>
          <a:p>
            <a:pPr eaLnBrk="1" hangingPunct="1"/>
            <a:r>
              <a:rPr lang="hu-HU" altLang="hu-HU" dirty="0" smtClean="0"/>
              <a:t>Utak, vasutak épülnek, ipari üzemek sora létesül</a:t>
            </a:r>
          </a:p>
          <a:p>
            <a:pPr eaLnBrk="1" hangingPunct="1"/>
            <a:r>
              <a:rPr lang="hu-HU" altLang="hu-HU" dirty="0" smtClean="0"/>
              <a:t>1873. Pest, Buda és Óbuda egyesítése</a:t>
            </a:r>
          </a:p>
        </p:txBody>
      </p:sp>
    </p:spTree>
    <p:extLst>
      <p:ext uri="{BB962C8B-B14F-4D97-AF65-F5344CB8AC3E}">
        <p14:creationId xmlns:p14="http://schemas.microsoft.com/office/powerpoint/2010/main" val="3053163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TotalTime>
  <Words>2652</Words>
  <Application>Microsoft Office PowerPoint</Application>
  <PresentationFormat>Diavetítés a képernyőre (4:3 oldalarány)</PresentationFormat>
  <Paragraphs>387</Paragraphs>
  <Slides>64</Slides>
  <Notes>8</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64</vt:i4>
      </vt:variant>
    </vt:vector>
  </HeadingPairs>
  <TitlesOfParts>
    <vt:vector size="71" baseType="lpstr">
      <vt:lpstr>Arial</vt:lpstr>
      <vt:lpstr>Calibri</vt:lpstr>
      <vt:lpstr>Corbel</vt:lpstr>
      <vt:lpstr>Myriad Pro</vt:lpstr>
      <vt:lpstr>Palatino Linotype</vt:lpstr>
      <vt:lpstr>Times New Roman</vt:lpstr>
      <vt:lpstr>Office-téma</vt:lpstr>
      <vt:lpstr>PowerPoint-bemutató</vt:lpstr>
      <vt:lpstr>PowerPoint-bemutató</vt:lpstr>
      <vt:lpstr>PowerPoint-bemutató</vt:lpstr>
      <vt:lpstr>Tankönyvek, jegyzetek, letölthető anyagok</vt:lpstr>
      <vt:lpstr>   A sportszervezetek kialakulása</vt:lpstr>
      <vt:lpstr>Bevezetés</vt:lpstr>
      <vt:lpstr>Történeti áttekintés</vt:lpstr>
      <vt:lpstr>Az Osztrák-Magyar Monarchia kora</vt:lpstr>
      <vt:lpstr>A kiegyezés gazdasági hatásai</vt:lpstr>
      <vt:lpstr>PowerPoint-bemutató</vt:lpstr>
      <vt:lpstr>Sporttörténelmi háttér</vt:lpstr>
      <vt:lpstr>A sport szervezeti keretei</vt:lpstr>
      <vt:lpstr>PowerPoint-bemutató</vt:lpstr>
      <vt:lpstr>PowerPoint-bemutató</vt:lpstr>
      <vt:lpstr>Legnagyobb múltú egyesületek </vt:lpstr>
      <vt:lpstr>Egyetemi sportegyesületek</vt:lpstr>
      <vt:lpstr>A szövetségi rendszer kialakulása</vt:lpstr>
      <vt:lpstr>PowerPoint-bemutató</vt:lpstr>
      <vt:lpstr>A rendszer negatívumai</vt:lpstr>
      <vt:lpstr>Sportdiplomácia és nemzetközi kapcsolatok</vt:lpstr>
      <vt:lpstr>1896 Athén</vt:lpstr>
      <vt:lpstr>Kemény Ferenc</vt:lpstr>
      <vt:lpstr>PowerPoint-bemutató</vt:lpstr>
      <vt:lpstr>PowerPoint-bemutató</vt:lpstr>
      <vt:lpstr>PowerPoint-bemutató</vt:lpstr>
      <vt:lpstr>A korszak összegzése</vt:lpstr>
      <vt:lpstr>PowerPoint-bemutató</vt:lpstr>
      <vt:lpstr>Horthy-korszak </vt:lpstr>
      <vt:lpstr>PowerPoint-bemutató</vt:lpstr>
      <vt:lpstr>PowerPoint-bemutató</vt:lpstr>
      <vt:lpstr>PowerPoint-bemutató</vt:lpstr>
      <vt:lpstr>Klebelsberg Kunó sportkoncepciója</vt:lpstr>
      <vt:lpstr>PowerPoint-bemutató</vt:lpstr>
      <vt:lpstr>PowerPoint-bemutató</vt:lpstr>
      <vt:lpstr>A Testnevelési Főiskola</vt:lpstr>
      <vt:lpstr>PowerPoint-bemutató</vt:lpstr>
      <vt:lpstr>A háború előtti és közbeni évek sportszervezései</vt:lpstr>
      <vt:lpstr>A magyarországi szocialista sport és testnevelés</vt:lpstr>
      <vt:lpstr>PowerPoint-bemutató</vt:lpstr>
      <vt:lpstr>Jellemzők </vt:lpstr>
      <vt:lpstr>PowerPoint-bemutató</vt:lpstr>
      <vt:lpstr>1945-48 Az újrakezdés kora</vt:lpstr>
      <vt:lpstr>PowerPoint-bemutató</vt:lpstr>
      <vt:lpstr>PowerPoint-bemutató</vt:lpstr>
      <vt:lpstr>PowerPoint-bemutató</vt:lpstr>
      <vt:lpstr>PowerPoint-bemutató</vt:lpstr>
      <vt:lpstr>1949-56 A Rákosi-korszak sportszervezései</vt:lpstr>
      <vt:lpstr>PowerPoint-bemutató</vt:lpstr>
      <vt:lpstr>PowerPoint-bemutató</vt:lpstr>
      <vt:lpstr>PowerPoint-bemutató</vt:lpstr>
      <vt:lpstr>Kádár-korszak sportszervezései</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Tron</dc:creator>
  <cp:lastModifiedBy>Windows-felhasználó</cp:lastModifiedBy>
  <cp:revision>41</cp:revision>
  <dcterms:created xsi:type="dcterms:W3CDTF">2019-02-05T14:01:02Z</dcterms:created>
  <dcterms:modified xsi:type="dcterms:W3CDTF">2020-02-13T12:33:48Z</dcterms:modified>
</cp:coreProperties>
</file>